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8.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4.xml" ContentType="application/vnd.openxmlformats-officedocument.presentationml.notesSlid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5.xml" ContentType="application/vnd.openxmlformats-officedocument.presentationml.notesSlid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95" r:id="rId3"/>
    <p:sldId id="257" r:id="rId4"/>
    <p:sldId id="258" r:id="rId5"/>
    <p:sldId id="261" r:id="rId6"/>
    <p:sldId id="262" r:id="rId7"/>
    <p:sldId id="283" r:id="rId8"/>
    <p:sldId id="263" r:id="rId9"/>
    <p:sldId id="281" r:id="rId10"/>
    <p:sldId id="264" r:id="rId11"/>
    <p:sldId id="265" r:id="rId12"/>
    <p:sldId id="266" r:id="rId13"/>
    <p:sldId id="282" r:id="rId14"/>
    <p:sldId id="267" r:id="rId15"/>
    <p:sldId id="268" r:id="rId16"/>
    <p:sldId id="296" r:id="rId17"/>
    <p:sldId id="290" r:id="rId18"/>
    <p:sldId id="291" r:id="rId19"/>
    <p:sldId id="292" r:id="rId20"/>
    <p:sldId id="293" r:id="rId21"/>
    <p:sldId id="269" r:id="rId22"/>
    <p:sldId id="271" r:id="rId23"/>
    <p:sldId id="285" r:id="rId24"/>
    <p:sldId id="286" r:id="rId25"/>
    <p:sldId id="287" r:id="rId26"/>
    <p:sldId id="288" r:id="rId27"/>
    <p:sldId id="272" r:id="rId28"/>
    <p:sldId id="273" r:id="rId29"/>
    <p:sldId id="274" r:id="rId30"/>
    <p:sldId id="275" r:id="rId31"/>
    <p:sldId id="276" r:id="rId32"/>
    <p:sldId id="277" r:id="rId33"/>
    <p:sldId id="278" r:id="rId34"/>
    <p:sldId id="279"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568F"/>
    <a:srgbClr val="820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94"/>
  </p:normalViewPr>
  <p:slideViewPr>
    <p:cSldViewPr snapToGrid="0" snapToObjects="1">
      <p:cViewPr>
        <p:scale>
          <a:sx n="107" d="100"/>
          <a:sy n="107" d="100"/>
        </p:scale>
        <p:origin x="-96"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Users/sbaars/Documents/Thresholds.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Users/sbaars/Documents/MeasureSheetEndOfJune.ods" TargetMode="External"/><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3" Type="http://schemas.openxmlformats.org/officeDocument/2006/relationships/oleObject" Target="file:////Users/sbaars/Documents/MeasureSheetEndOfJune.ods" TargetMode="External"/><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oleObject" Target="file:////Users/sbaars/Documents/MeasureSheetEndOfJune.ods" TargetMode="External"/><Relationship Id="rId2" Type="http://schemas.microsoft.com/office/2011/relationships/chartColorStyle" Target="colors8.xml"/><Relationship Id="rId1" Type="http://schemas.microsoft.com/office/2011/relationships/chartStyle" Target="style8.xml"/></Relationships>
</file>

<file path=ppt/charts/_rels/chart2.xml.rels><?xml version="1.0" encoding="UTF-8" standalone="yes"?>
<Relationships xmlns="http://schemas.openxmlformats.org/package/2006/relationships"><Relationship Id="rId1" Type="http://schemas.openxmlformats.org/officeDocument/2006/relationships/oleObject" Target="file:////Users/sbaars/Documents/Threshold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Users/sbaars/Documents/Thresholds.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Users/sbaars/Documents/Thresholds.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Users/sbaars/Documents/Thresholds.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1" Type="http://schemas.openxmlformats.org/officeDocument/2006/relationships/oleObject" Target="file:////Users/sbaars/Documents/MeasureSheetEndOfJune.ods"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Users/sbaars/Documents/MeasureSheetEndOfJune.ods" TargetMode="External"/></Relationships>
</file>

<file path=ppt/charts/_rels/chart8.xml.rels><?xml version="1.0" encoding="UTF-8" standalone="yes"?>
<Relationships xmlns="http://schemas.openxmlformats.org/package/2006/relationships"><Relationship Id="rId3" Type="http://schemas.openxmlformats.org/officeDocument/2006/relationships/oleObject" Target="file:////Users/sbaars/Documents/MeasureSheetEndOfJune.ods" TargetMode="External"/><Relationship Id="rId2" Type="http://schemas.microsoft.com/office/2011/relationships/chartColorStyle" Target="colors4.xml"/><Relationship Id="rId1" Type="http://schemas.microsoft.com/office/2011/relationships/chartStyle" Target="style4.xml"/></Relationships>
</file>

<file path=ppt/charts/_rels/chart9.xml.rels><?xml version="1.0" encoding="UTF-8" standalone="yes"?>
<Relationships xmlns="http://schemas.openxmlformats.org/package/2006/relationships"><Relationship Id="rId3" Type="http://schemas.openxmlformats.org/officeDocument/2006/relationships/oleObject" Target="file:////Users/sbaars/Documents/MeasureSheetEndOfJune.ods"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Sheet2!$A$162</c:f>
              <c:strCache>
                <c:ptCount val="1"/>
                <c:pt idx="0">
                  <c:v>1 node</c:v>
                </c:pt>
              </c:strCache>
            </c:strRef>
          </c:tx>
          <c:spPr>
            <a:ln w="28800">
              <a:solidFill>
                <a:srgbClr val="004586"/>
              </a:solidFill>
              <a:round/>
            </a:ln>
          </c:spPr>
          <c:marker>
            <c:symbol val="none"/>
          </c:marker>
          <c:dLbls>
            <c:spPr>
              <a:noFill/>
              <a:ln>
                <a:noFill/>
              </a:ln>
              <a:effectLst/>
            </c:spPr>
            <c:txPr>
              <a:bodyPr/>
              <a:lstStyle/>
              <a:p>
                <a:pPr>
                  <a:defRPr sz="1000" b="0" strike="noStrike" spc="-1">
                    <a:latin typeface="Arial"/>
                  </a:defRPr>
                </a:pPr>
                <a:endParaRPr lang="en-U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yVal>
            <c:numRef>
              <c:f>Sheet2!$B$162:$AE$162</c:f>
              <c:numCache>
                <c:formatCode>General</c:formatCode>
                <c:ptCount val="30"/>
                <c:pt idx="0">
                  <c:v>61162</c:v>
                </c:pt>
                <c:pt idx="1">
                  <c:v>59913</c:v>
                </c:pt>
                <c:pt idx="2">
                  <c:v>58630</c:v>
                </c:pt>
                <c:pt idx="3">
                  <c:v>51124</c:v>
                </c:pt>
                <c:pt idx="4">
                  <c:v>45626</c:v>
                </c:pt>
                <c:pt idx="5">
                  <c:v>37795</c:v>
                </c:pt>
                <c:pt idx="6">
                  <c:v>28196</c:v>
                </c:pt>
                <c:pt idx="7">
                  <c:v>20351</c:v>
                </c:pt>
                <c:pt idx="8">
                  <c:v>16534</c:v>
                </c:pt>
                <c:pt idx="9">
                  <c:v>11878</c:v>
                </c:pt>
                <c:pt idx="10">
                  <c:v>9662</c:v>
                </c:pt>
                <c:pt idx="11">
                  <c:v>7769</c:v>
                </c:pt>
                <c:pt idx="12">
                  <c:v>6237</c:v>
                </c:pt>
                <c:pt idx="13">
                  <c:v>5125</c:v>
                </c:pt>
                <c:pt idx="14">
                  <c:v>3885</c:v>
                </c:pt>
                <c:pt idx="15">
                  <c:v>3150</c:v>
                </c:pt>
                <c:pt idx="16">
                  <c:v>2477</c:v>
                </c:pt>
                <c:pt idx="17">
                  <c:v>1969</c:v>
                </c:pt>
                <c:pt idx="18">
                  <c:v>1484</c:v>
                </c:pt>
                <c:pt idx="19">
                  <c:v>1115</c:v>
                </c:pt>
                <c:pt idx="20">
                  <c:v>910</c:v>
                </c:pt>
                <c:pt idx="21">
                  <c:v>757</c:v>
                </c:pt>
                <c:pt idx="22">
                  <c:v>559</c:v>
                </c:pt>
                <c:pt idx="23">
                  <c:v>485</c:v>
                </c:pt>
                <c:pt idx="24">
                  <c:v>368</c:v>
                </c:pt>
                <c:pt idx="25">
                  <c:v>309</c:v>
                </c:pt>
                <c:pt idx="26">
                  <c:v>230</c:v>
                </c:pt>
                <c:pt idx="27">
                  <c:v>189</c:v>
                </c:pt>
                <c:pt idx="28">
                  <c:v>162</c:v>
                </c:pt>
                <c:pt idx="29">
                  <c:v>143</c:v>
                </c:pt>
              </c:numCache>
            </c:numRef>
          </c:yVal>
          <c:smooth val="0"/>
          <c:extLst>
            <c:ext xmlns:c16="http://schemas.microsoft.com/office/drawing/2014/chart" uri="{C3380CC4-5D6E-409C-BE32-E72D297353CC}">
              <c16:uniqueId val="{00000000-3E07-3F40-9851-7DCA0C1697A1}"/>
            </c:ext>
          </c:extLst>
        </c:ser>
        <c:ser>
          <c:idx val="1"/>
          <c:order val="1"/>
          <c:tx>
            <c:strRef>
              <c:f>Sheet2!$A$163</c:f>
              <c:strCache>
                <c:ptCount val="1"/>
                <c:pt idx="0">
                  <c:v>2 nodes</c:v>
                </c:pt>
              </c:strCache>
            </c:strRef>
          </c:tx>
          <c:spPr>
            <a:ln w="28800">
              <a:solidFill>
                <a:srgbClr val="FF420E"/>
              </a:solidFill>
              <a:round/>
            </a:ln>
          </c:spPr>
          <c:marker>
            <c:symbol val="none"/>
          </c:marker>
          <c:dLbls>
            <c:spPr>
              <a:noFill/>
              <a:ln>
                <a:noFill/>
              </a:ln>
              <a:effectLst/>
            </c:spPr>
            <c:txPr>
              <a:bodyPr/>
              <a:lstStyle/>
              <a:p>
                <a:pPr>
                  <a:defRPr sz="1000" b="0" strike="noStrike" spc="-1">
                    <a:latin typeface="Arial"/>
                  </a:defRPr>
                </a:pPr>
                <a:endParaRPr lang="en-U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yVal>
            <c:numRef>
              <c:f>Sheet2!$B$163:$AE$163</c:f>
              <c:numCache>
                <c:formatCode>General</c:formatCode>
                <c:ptCount val="30"/>
                <c:pt idx="0">
                  <c:v>17366</c:v>
                </c:pt>
                <c:pt idx="1">
                  <c:v>17367</c:v>
                </c:pt>
                <c:pt idx="2">
                  <c:v>17334</c:v>
                </c:pt>
                <c:pt idx="3">
                  <c:v>17306</c:v>
                </c:pt>
                <c:pt idx="4">
                  <c:v>17136</c:v>
                </c:pt>
                <c:pt idx="5">
                  <c:v>16509</c:v>
                </c:pt>
                <c:pt idx="6">
                  <c:v>15628</c:v>
                </c:pt>
                <c:pt idx="7">
                  <c:v>15228</c:v>
                </c:pt>
                <c:pt idx="8">
                  <c:v>13498</c:v>
                </c:pt>
                <c:pt idx="9">
                  <c:v>12675</c:v>
                </c:pt>
                <c:pt idx="10">
                  <c:v>11311</c:v>
                </c:pt>
                <c:pt idx="11">
                  <c:v>10443</c:v>
                </c:pt>
                <c:pt idx="12">
                  <c:v>8846</c:v>
                </c:pt>
                <c:pt idx="13">
                  <c:v>7734</c:v>
                </c:pt>
                <c:pt idx="14">
                  <c:v>6583</c:v>
                </c:pt>
                <c:pt idx="15">
                  <c:v>5853</c:v>
                </c:pt>
                <c:pt idx="16">
                  <c:v>5063</c:v>
                </c:pt>
                <c:pt idx="17">
                  <c:v>4505</c:v>
                </c:pt>
                <c:pt idx="18">
                  <c:v>3805</c:v>
                </c:pt>
                <c:pt idx="19">
                  <c:v>3324</c:v>
                </c:pt>
                <c:pt idx="20">
                  <c:v>2884</c:v>
                </c:pt>
                <c:pt idx="21">
                  <c:v>2539</c:v>
                </c:pt>
                <c:pt idx="22">
                  <c:v>2182</c:v>
                </c:pt>
                <c:pt idx="23">
                  <c:v>1962</c:v>
                </c:pt>
                <c:pt idx="24">
                  <c:v>1695</c:v>
                </c:pt>
                <c:pt idx="25">
                  <c:v>1520</c:v>
                </c:pt>
                <c:pt idx="26">
                  <c:v>1327</c:v>
                </c:pt>
                <c:pt idx="27">
                  <c:v>1205</c:v>
                </c:pt>
                <c:pt idx="28">
                  <c:v>1047</c:v>
                </c:pt>
                <c:pt idx="29">
                  <c:v>927</c:v>
                </c:pt>
              </c:numCache>
            </c:numRef>
          </c:yVal>
          <c:smooth val="0"/>
          <c:extLst>
            <c:ext xmlns:c16="http://schemas.microsoft.com/office/drawing/2014/chart" uri="{C3380CC4-5D6E-409C-BE32-E72D297353CC}">
              <c16:uniqueId val="{00000001-3E07-3F40-9851-7DCA0C1697A1}"/>
            </c:ext>
          </c:extLst>
        </c:ser>
        <c:ser>
          <c:idx val="2"/>
          <c:order val="2"/>
          <c:tx>
            <c:strRef>
              <c:f>Sheet2!$A$164</c:f>
              <c:strCache>
                <c:ptCount val="1"/>
                <c:pt idx="0">
                  <c:v>3 nodes</c:v>
                </c:pt>
              </c:strCache>
            </c:strRef>
          </c:tx>
          <c:spPr>
            <a:ln w="28800">
              <a:solidFill>
                <a:srgbClr val="FFD320"/>
              </a:solidFill>
              <a:round/>
            </a:ln>
          </c:spPr>
          <c:marker>
            <c:symbol val="none"/>
          </c:marker>
          <c:dLbls>
            <c:spPr>
              <a:noFill/>
              <a:ln>
                <a:noFill/>
              </a:ln>
              <a:effectLst/>
            </c:spPr>
            <c:txPr>
              <a:bodyPr/>
              <a:lstStyle/>
              <a:p>
                <a:pPr>
                  <a:defRPr sz="1000" b="0" strike="noStrike" spc="-1">
                    <a:latin typeface="Arial"/>
                  </a:defRPr>
                </a:pPr>
                <a:endParaRPr lang="en-U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yVal>
            <c:numRef>
              <c:f>Sheet2!$B$164:$AE$164</c:f>
              <c:numCache>
                <c:formatCode>General</c:formatCode>
                <c:ptCount val="30"/>
                <c:pt idx="0">
                  <c:v>5827</c:v>
                </c:pt>
                <c:pt idx="1">
                  <c:v>5826</c:v>
                </c:pt>
                <c:pt idx="2">
                  <c:v>5826</c:v>
                </c:pt>
                <c:pt idx="3">
                  <c:v>5822</c:v>
                </c:pt>
                <c:pt idx="4">
                  <c:v>5822</c:v>
                </c:pt>
                <c:pt idx="5">
                  <c:v>5819</c:v>
                </c:pt>
                <c:pt idx="6">
                  <c:v>5796</c:v>
                </c:pt>
                <c:pt idx="7">
                  <c:v>5779</c:v>
                </c:pt>
                <c:pt idx="8">
                  <c:v>5724</c:v>
                </c:pt>
                <c:pt idx="9">
                  <c:v>5668</c:v>
                </c:pt>
                <c:pt idx="10">
                  <c:v>5609</c:v>
                </c:pt>
                <c:pt idx="11">
                  <c:v>5496</c:v>
                </c:pt>
                <c:pt idx="12">
                  <c:v>5272</c:v>
                </c:pt>
                <c:pt idx="13">
                  <c:v>5055</c:v>
                </c:pt>
                <c:pt idx="14">
                  <c:v>4832</c:v>
                </c:pt>
                <c:pt idx="15">
                  <c:v>4539</c:v>
                </c:pt>
                <c:pt idx="16">
                  <c:v>4303</c:v>
                </c:pt>
                <c:pt idx="17">
                  <c:v>4030</c:v>
                </c:pt>
                <c:pt idx="18">
                  <c:v>3647</c:v>
                </c:pt>
                <c:pt idx="19">
                  <c:v>3370</c:v>
                </c:pt>
                <c:pt idx="20">
                  <c:v>3114</c:v>
                </c:pt>
                <c:pt idx="21">
                  <c:v>2832</c:v>
                </c:pt>
                <c:pt idx="22">
                  <c:v>2619</c:v>
                </c:pt>
                <c:pt idx="23">
                  <c:v>2405</c:v>
                </c:pt>
                <c:pt idx="24">
                  <c:v>2185</c:v>
                </c:pt>
                <c:pt idx="25">
                  <c:v>1978</c:v>
                </c:pt>
                <c:pt idx="26">
                  <c:v>1818</c:v>
                </c:pt>
                <c:pt idx="27">
                  <c:v>1614</c:v>
                </c:pt>
                <c:pt idx="28">
                  <c:v>1453</c:v>
                </c:pt>
                <c:pt idx="29">
                  <c:v>1341</c:v>
                </c:pt>
              </c:numCache>
            </c:numRef>
          </c:yVal>
          <c:smooth val="0"/>
          <c:extLst>
            <c:ext xmlns:c16="http://schemas.microsoft.com/office/drawing/2014/chart" uri="{C3380CC4-5D6E-409C-BE32-E72D297353CC}">
              <c16:uniqueId val="{00000002-3E07-3F40-9851-7DCA0C1697A1}"/>
            </c:ext>
          </c:extLst>
        </c:ser>
        <c:dLbls>
          <c:showLegendKey val="0"/>
          <c:showVal val="0"/>
          <c:showCatName val="0"/>
          <c:showSerName val="0"/>
          <c:showPercent val="0"/>
          <c:showBubbleSize val="0"/>
        </c:dLbls>
        <c:axId val="46364418"/>
        <c:axId val="27078655"/>
      </c:scatterChart>
      <c:valAx>
        <c:axId val="46364418"/>
        <c:scaling>
          <c:orientation val="minMax"/>
          <c:max val="30"/>
          <c:min val="1"/>
        </c:scaling>
        <c:delete val="0"/>
        <c:axPos val="b"/>
        <c:title>
          <c:tx>
            <c:rich>
              <a:bodyPr rot="0"/>
              <a:lstStyle/>
              <a:p>
                <a:pPr>
                  <a:defRPr sz="900" b="0" strike="noStrike" spc="-1">
                    <a:latin typeface="Arial"/>
                  </a:defRPr>
                </a:pPr>
                <a:r>
                  <a:rPr lang="en-US" sz="900" b="0" strike="noStrike" spc="-1">
                    <a:latin typeface="Arial"/>
                  </a:rPr>
                  <a:t>Amount of tokens</a:t>
                </a:r>
              </a:p>
            </c:rich>
          </c:tx>
          <c:overlay val="0"/>
          <c:spPr>
            <a:noFill/>
            <a:ln>
              <a:noFill/>
            </a:ln>
          </c:spPr>
        </c:title>
        <c:numFmt formatCode="General"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27078655"/>
        <c:crossesAt val="0"/>
        <c:crossBetween val="midCat"/>
      </c:valAx>
      <c:valAx>
        <c:axId val="27078655"/>
        <c:scaling>
          <c:orientation val="minMax"/>
        </c:scaling>
        <c:delete val="0"/>
        <c:axPos val="l"/>
        <c:majorGridlines>
          <c:spPr>
            <a:ln>
              <a:solidFill>
                <a:srgbClr val="B3B3B3"/>
              </a:solidFill>
            </a:ln>
          </c:spPr>
        </c:majorGridlines>
        <c:title>
          <c:tx>
            <c:rich>
              <a:bodyPr rot="-5400000"/>
              <a:lstStyle/>
              <a:p>
                <a:pPr>
                  <a:defRPr sz="900" b="0" strike="noStrike" spc="-1">
                    <a:latin typeface="Arial"/>
                  </a:defRPr>
                </a:pPr>
                <a:r>
                  <a:rPr lang="en-US" sz="900" b="0" strike="noStrike" spc="-1">
                    <a:latin typeface="Arial"/>
                  </a:rPr>
                  <a:t>Amount of clone classes</a:t>
                </a:r>
              </a:p>
            </c:rich>
          </c:tx>
          <c:overlay val="0"/>
          <c:spPr>
            <a:noFill/>
            <a:ln>
              <a:noFill/>
            </a:ln>
          </c:spPr>
        </c:title>
        <c:numFmt formatCode="General"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46364418"/>
        <c:crosses val="autoZero"/>
        <c:crossBetween val="midCat"/>
      </c:valAx>
      <c:spPr>
        <a:noFill/>
        <a:ln>
          <a:solidFill>
            <a:srgbClr val="B3B3B3"/>
          </a:solidFill>
        </a:ln>
      </c:spPr>
    </c:plotArea>
    <c:legend>
      <c:legendPos val="b"/>
      <c:overlay val="0"/>
      <c:spPr>
        <a:noFill/>
        <a:ln>
          <a:noFill/>
        </a:ln>
      </c:spPr>
      <c:txPr>
        <a:bodyPr/>
        <a:lstStyle/>
        <a:p>
          <a:pPr>
            <a:defRPr sz="1000" b="0" strike="noStrike" spc="-1">
              <a:latin typeface="Arial"/>
            </a:defRPr>
          </a:pPr>
          <a:endParaRPr lang="en-US"/>
        </a:p>
      </c:txPr>
    </c:legend>
    <c:plotVisOnly val="1"/>
    <c:dispBlanksAs val="span"/>
    <c:showDLblsOverMax val="1"/>
  </c:chart>
  <c:spPr>
    <a:solidFill>
      <a:srgbClr val="FFFFFF"/>
    </a:solidFill>
    <a:ln>
      <a:noFill/>
    </a:ln>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71943149561175E-2"/>
          <c:y val="6.5370605604300386E-2"/>
          <c:w val="0.47676526226300164"/>
          <c:h val="0.93249266023403132"/>
        </c:manualLayout>
      </c:layout>
      <c:pieChart>
        <c:varyColors val="1"/>
        <c:ser>
          <c:idx val="0"/>
          <c:order val="0"/>
          <c:tx>
            <c:strRef>
              <c:f>RunAllConfigs3!$N$1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1E-8247-BF0F-4CF37E35C1D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A1E-8247-BF0F-4CF37E35C1D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A1E-8247-BF0F-4CF37E35C1D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A1E-8247-BF0F-4CF37E35C1D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A1E-8247-BF0F-4CF37E35C1DD}"/>
              </c:ext>
            </c:extLst>
          </c:dPt>
          <c:dLbls>
            <c:dLbl>
              <c:idx val="4"/>
              <c:layout>
                <c:manualLayout>
                  <c:x val="8.0746293192042795E-2"/>
                  <c:y val="6.410202485005005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A1E-8247-BF0F-4CF37E35C1DD}"/>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RunAllConfigs3!$L$2:$L$6</c:f>
              <c:strCache>
                <c:ptCount val="5"/>
                <c:pt idx="0">
                  <c:v>Method Level</c:v>
                </c:pt>
                <c:pt idx="1">
                  <c:v>Class Level</c:v>
                </c:pt>
                <c:pt idx="2">
                  <c:v>Constructor Level</c:v>
                </c:pt>
                <c:pt idx="3">
                  <c:v>Interface Level</c:v>
                </c:pt>
                <c:pt idx="4">
                  <c:v>Enumeration Level</c:v>
                </c:pt>
              </c:strCache>
            </c:strRef>
          </c:cat>
          <c:val>
            <c:numRef>
              <c:f>RunAllConfigs3!$N$2:$N$6</c:f>
              <c:numCache>
                <c:formatCode>0.00%</c:formatCode>
                <c:ptCount val="5"/>
                <c:pt idx="0">
                  <c:v>0.82615081320847705</c:v>
                </c:pt>
                <c:pt idx="1">
                  <c:v>0.1235485460818137</c:v>
                </c:pt>
                <c:pt idx="2">
                  <c:v>4.3282405125677673E-2</c:v>
                </c:pt>
                <c:pt idx="3">
                  <c:v>5.5889600788565797E-3</c:v>
                </c:pt>
                <c:pt idx="4">
                  <c:v>1.4292755051749631E-3</c:v>
                </c:pt>
              </c:numCache>
            </c:numRef>
          </c:val>
          <c:extLst>
            <c:ext xmlns:c16="http://schemas.microsoft.com/office/drawing/2014/chart" uri="{C3380CC4-5D6E-409C-BE32-E72D297353CC}">
              <c16:uniqueId val="{0000000A-DA1E-8247-BF0F-4CF37E35C1D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9018761157499042"/>
          <c:y val="0.25391485030242361"/>
          <c:w val="0.23687046286078087"/>
          <c:h val="0.4640362403573561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583885636372594E-2"/>
          <c:y val="9.5815403323845139E-2"/>
          <c:w val="0.4265118441341787"/>
          <c:h val="0.88396112701521767"/>
        </c:manualLayout>
      </c:layout>
      <c:pieChart>
        <c:varyColors val="1"/>
        <c:ser>
          <c:idx val="0"/>
          <c:order val="0"/>
          <c:tx>
            <c:strRef>
              <c:f>RunAllConfigs3!$Q$1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B3C-5A45-A504-6589ABDE93B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B3C-5A45-A504-6589ABDE93B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B3C-5A45-A504-6589ABDE93B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B3C-5A45-A504-6589ABDE93B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B3C-5A45-A504-6589ABDE93B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B3C-5A45-A504-6589ABDE93B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B3C-5A45-A504-6589ABDE93B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9B3C-5A45-A504-6589ABDE93B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9B3C-5A45-A504-6589ABDE93BC}"/>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RunAllConfigs3!$O$2:$O$10</c:f>
              <c:strCache>
                <c:ptCount val="9"/>
                <c:pt idx="0">
                  <c:v>Partial Method</c:v>
                </c:pt>
                <c:pt idx="1">
                  <c:v>Several Methods</c:v>
                </c:pt>
                <c:pt idx="2">
                  <c:v>Partial Constructor</c:v>
                </c:pt>
                <c:pt idx="3">
                  <c:v>Full Method</c:v>
                </c:pt>
                <c:pt idx="4">
                  <c:v>Only Fields</c:v>
                </c:pt>
                <c:pt idx="5">
                  <c:v>Includes Constructor</c:v>
                </c:pt>
                <c:pt idx="6">
                  <c:v>Includes Fields</c:v>
                </c:pt>
                <c:pt idx="7">
                  <c:v>Has Class Declaration</c:v>
                </c:pt>
                <c:pt idx="8">
                  <c:v>Other</c:v>
                </c:pt>
              </c:strCache>
            </c:strRef>
          </c:cat>
          <c:val>
            <c:numRef>
              <c:f>RunAllConfigs3!$Q$2:$Q$10</c:f>
              <c:numCache>
                <c:formatCode>0.00%</c:formatCode>
                <c:ptCount val="9"/>
                <c:pt idx="0">
                  <c:v>0.78919831390240769</c:v>
                </c:pt>
                <c:pt idx="1">
                  <c:v>7.2290940680559537E-2</c:v>
                </c:pt>
                <c:pt idx="2">
                  <c:v>4.3287692869623591E-2</c:v>
                </c:pt>
                <c:pt idx="3">
                  <c:v>3.8183989970285985E-2</c:v>
                </c:pt>
                <c:pt idx="4">
                  <c:v>3.0000296152972884E-2</c:v>
                </c:pt>
                <c:pt idx="5">
                  <c:v>1.5024827490893296E-2</c:v>
                </c:pt>
                <c:pt idx="6">
                  <c:v>6.0810077098490609E-3</c:v>
                </c:pt>
                <c:pt idx="7">
                  <c:v>3.7117839267909853E-3</c:v>
                </c:pt>
                <c:pt idx="8">
                  <c:v>2.221147296616946E-3</c:v>
                </c:pt>
              </c:numCache>
            </c:numRef>
          </c:val>
          <c:extLst>
            <c:ext xmlns:c16="http://schemas.microsoft.com/office/drawing/2014/chart" uri="{C3380CC4-5D6E-409C-BE32-E72D297353CC}">
              <c16:uniqueId val="{00000012-9B3C-5A45-A504-6589ABDE93B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0510181631739444"/>
          <c:y val="9.9877913622684663E-3"/>
          <c:w val="0.27560790818298747"/>
          <c:h val="0.9301497067075670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669902984236472E-2"/>
          <c:y val="1.1086747958440617E-3"/>
          <c:w val="0.47652918222470364"/>
          <c:h val="0.99889132520415591"/>
        </c:manualLayout>
      </c:layout>
      <c:pieChart>
        <c:varyColors val="1"/>
        <c:ser>
          <c:idx val="0"/>
          <c:order val="0"/>
          <c:tx>
            <c:strRef>
              <c:f>Sheet7!$X$1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5F0-0B46-BEC2-2BB6BBA3B5D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5F0-0B46-BEC2-2BB6BBA3B5D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5F0-0B46-BEC2-2BB6BBA3B5D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5F0-0B46-BEC2-2BB6BBA3B5D2}"/>
              </c:ext>
            </c:extLst>
          </c:dPt>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Sheet7!$V$2:$V$5</c:f>
              <c:strCache>
                <c:ptCount val="4"/>
                <c:pt idx="0">
                  <c:v>Can Be Extracted</c:v>
                </c:pt>
                <c:pt idx="1">
                  <c:v>Partial Block</c:v>
                </c:pt>
                <c:pt idx="2">
                  <c:v>Not a Partial Method</c:v>
                </c:pt>
                <c:pt idx="3">
                  <c:v>Complex Control Flow</c:v>
                </c:pt>
              </c:strCache>
            </c:strRef>
          </c:cat>
          <c:val>
            <c:numRef>
              <c:f>Sheet7!$X$2:$X$5</c:f>
              <c:numCache>
                <c:formatCode>0.00%</c:formatCode>
                <c:ptCount val="4"/>
                <c:pt idx="0">
                  <c:v>0.41352471729505658</c:v>
                </c:pt>
                <c:pt idx="1">
                  <c:v>0.3045881390823722</c:v>
                </c:pt>
                <c:pt idx="2">
                  <c:v>0.2276867544626491</c:v>
                </c:pt>
                <c:pt idx="3">
                  <c:v>5.4200389159922167E-2</c:v>
                </c:pt>
              </c:numCache>
            </c:numRef>
          </c:val>
          <c:extLst>
            <c:ext xmlns:c16="http://schemas.microsoft.com/office/drawing/2014/chart" uri="{C3380CC4-5D6E-409C-BE32-E72D297353CC}">
              <c16:uniqueId val="{00000008-85F0-0B46-BEC2-2BB6BBA3B5D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2771953725309948"/>
          <c:y val="0.27956607245280912"/>
          <c:w val="0.33005908021936231"/>
          <c:h val="0.5030246960394005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Sheet2!$A$163</c:f>
              <c:strCache>
                <c:ptCount val="1"/>
                <c:pt idx="0">
                  <c:v>2 nodes</c:v>
                </c:pt>
              </c:strCache>
            </c:strRef>
          </c:tx>
          <c:spPr>
            <a:ln w="28800">
              <a:solidFill>
                <a:srgbClr val="FF420E"/>
              </a:solidFill>
              <a:round/>
            </a:ln>
          </c:spPr>
          <c:marker>
            <c:symbol val="none"/>
          </c:marker>
          <c:dLbls>
            <c:spPr>
              <a:noFill/>
              <a:ln>
                <a:noFill/>
              </a:ln>
              <a:effectLst/>
            </c:spPr>
            <c:txPr>
              <a:bodyPr/>
              <a:lstStyle/>
              <a:p>
                <a:pPr>
                  <a:defRPr sz="1000" b="0" strike="noStrike" spc="-1">
                    <a:latin typeface="Arial"/>
                  </a:defRPr>
                </a:pPr>
                <a:endParaRPr lang="en-U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yVal>
            <c:numRef>
              <c:f>Sheet2!$B$163:$AE$163</c:f>
              <c:numCache>
                <c:formatCode>General</c:formatCode>
                <c:ptCount val="30"/>
                <c:pt idx="0">
                  <c:v>17366</c:v>
                </c:pt>
                <c:pt idx="1">
                  <c:v>17367</c:v>
                </c:pt>
                <c:pt idx="2">
                  <c:v>17334</c:v>
                </c:pt>
                <c:pt idx="3">
                  <c:v>17306</c:v>
                </c:pt>
                <c:pt idx="4">
                  <c:v>17136</c:v>
                </c:pt>
                <c:pt idx="5">
                  <c:v>16509</c:v>
                </c:pt>
                <c:pt idx="6">
                  <c:v>15628</c:v>
                </c:pt>
                <c:pt idx="7">
                  <c:v>15228</c:v>
                </c:pt>
                <c:pt idx="8">
                  <c:v>13498</c:v>
                </c:pt>
                <c:pt idx="9">
                  <c:v>12675</c:v>
                </c:pt>
                <c:pt idx="10">
                  <c:v>11311</c:v>
                </c:pt>
                <c:pt idx="11">
                  <c:v>10443</c:v>
                </c:pt>
                <c:pt idx="12">
                  <c:v>8846</c:v>
                </c:pt>
                <c:pt idx="13">
                  <c:v>7734</c:v>
                </c:pt>
                <c:pt idx="14">
                  <c:v>6583</c:v>
                </c:pt>
                <c:pt idx="15">
                  <c:v>5853</c:v>
                </c:pt>
                <c:pt idx="16">
                  <c:v>5063</c:v>
                </c:pt>
                <c:pt idx="17">
                  <c:v>4505</c:v>
                </c:pt>
                <c:pt idx="18">
                  <c:v>3805</c:v>
                </c:pt>
                <c:pt idx="19">
                  <c:v>3324</c:v>
                </c:pt>
                <c:pt idx="20">
                  <c:v>2884</c:v>
                </c:pt>
                <c:pt idx="21">
                  <c:v>2539</c:v>
                </c:pt>
                <c:pt idx="22">
                  <c:v>2182</c:v>
                </c:pt>
                <c:pt idx="23">
                  <c:v>1962</c:v>
                </c:pt>
                <c:pt idx="24">
                  <c:v>1695</c:v>
                </c:pt>
                <c:pt idx="25">
                  <c:v>1520</c:v>
                </c:pt>
                <c:pt idx="26">
                  <c:v>1327</c:v>
                </c:pt>
                <c:pt idx="27">
                  <c:v>1205</c:v>
                </c:pt>
                <c:pt idx="28">
                  <c:v>1047</c:v>
                </c:pt>
                <c:pt idx="29">
                  <c:v>927</c:v>
                </c:pt>
              </c:numCache>
            </c:numRef>
          </c:yVal>
          <c:smooth val="0"/>
          <c:extLst>
            <c:ext xmlns:c16="http://schemas.microsoft.com/office/drawing/2014/chart" uri="{C3380CC4-5D6E-409C-BE32-E72D297353CC}">
              <c16:uniqueId val="{00000001-3E07-3F40-9851-7DCA0C1697A1}"/>
            </c:ext>
          </c:extLst>
        </c:ser>
        <c:ser>
          <c:idx val="2"/>
          <c:order val="1"/>
          <c:tx>
            <c:strRef>
              <c:f>Sheet2!$A$164</c:f>
              <c:strCache>
                <c:ptCount val="1"/>
                <c:pt idx="0">
                  <c:v>3 nodes</c:v>
                </c:pt>
              </c:strCache>
            </c:strRef>
          </c:tx>
          <c:spPr>
            <a:ln w="28800">
              <a:solidFill>
                <a:srgbClr val="FFD320"/>
              </a:solidFill>
              <a:round/>
            </a:ln>
          </c:spPr>
          <c:marker>
            <c:symbol val="none"/>
          </c:marker>
          <c:dLbls>
            <c:spPr>
              <a:noFill/>
              <a:ln>
                <a:noFill/>
              </a:ln>
              <a:effectLst/>
            </c:spPr>
            <c:txPr>
              <a:bodyPr/>
              <a:lstStyle/>
              <a:p>
                <a:pPr>
                  <a:defRPr sz="1000" b="0" strike="noStrike" spc="-1">
                    <a:latin typeface="Arial"/>
                  </a:defRPr>
                </a:pPr>
                <a:endParaRPr lang="en-U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yVal>
            <c:numRef>
              <c:f>Sheet2!$B$164:$AE$164</c:f>
              <c:numCache>
                <c:formatCode>General</c:formatCode>
                <c:ptCount val="30"/>
                <c:pt idx="0">
                  <c:v>5827</c:v>
                </c:pt>
                <c:pt idx="1">
                  <c:v>5826</c:v>
                </c:pt>
                <c:pt idx="2">
                  <c:v>5826</c:v>
                </c:pt>
                <c:pt idx="3">
                  <c:v>5822</c:v>
                </c:pt>
                <c:pt idx="4">
                  <c:v>5822</c:v>
                </c:pt>
                <c:pt idx="5">
                  <c:v>5819</c:v>
                </c:pt>
                <c:pt idx="6">
                  <c:v>5796</c:v>
                </c:pt>
                <c:pt idx="7">
                  <c:v>5779</c:v>
                </c:pt>
                <c:pt idx="8">
                  <c:v>5724</c:v>
                </c:pt>
                <c:pt idx="9">
                  <c:v>5668</c:v>
                </c:pt>
                <c:pt idx="10">
                  <c:v>5609</c:v>
                </c:pt>
                <c:pt idx="11">
                  <c:v>5496</c:v>
                </c:pt>
                <c:pt idx="12">
                  <c:v>5272</c:v>
                </c:pt>
                <c:pt idx="13">
                  <c:v>5055</c:v>
                </c:pt>
                <c:pt idx="14">
                  <c:v>4832</c:v>
                </c:pt>
                <c:pt idx="15">
                  <c:v>4539</c:v>
                </c:pt>
                <c:pt idx="16">
                  <c:v>4303</c:v>
                </c:pt>
                <c:pt idx="17">
                  <c:v>4030</c:v>
                </c:pt>
                <c:pt idx="18">
                  <c:v>3647</c:v>
                </c:pt>
                <c:pt idx="19">
                  <c:v>3370</c:v>
                </c:pt>
                <c:pt idx="20">
                  <c:v>3114</c:v>
                </c:pt>
                <c:pt idx="21">
                  <c:v>2832</c:v>
                </c:pt>
                <c:pt idx="22">
                  <c:v>2619</c:v>
                </c:pt>
                <c:pt idx="23">
                  <c:v>2405</c:v>
                </c:pt>
                <c:pt idx="24">
                  <c:v>2185</c:v>
                </c:pt>
                <c:pt idx="25">
                  <c:v>1978</c:v>
                </c:pt>
                <c:pt idx="26">
                  <c:v>1818</c:v>
                </c:pt>
                <c:pt idx="27">
                  <c:v>1614</c:v>
                </c:pt>
                <c:pt idx="28">
                  <c:v>1453</c:v>
                </c:pt>
                <c:pt idx="29">
                  <c:v>1341</c:v>
                </c:pt>
              </c:numCache>
            </c:numRef>
          </c:yVal>
          <c:smooth val="0"/>
          <c:extLst>
            <c:ext xmlns:c16="http://schemas.microsoft.com/office/drawing/2014/chart" uri="{C3380CC4-5D6E-409C-BE32-E72D297353CC}">
              <c16:uniqueId val="{00000002-3E07-3F40-9851-7DCA0C1697A1}"/>
            </c:ext>
          </c:extLst>
        </c:ser>
        <c:ser>
          <c:idx val="3"/>
          <c:order val="2"/>
          <c:tx>
            <c:strRef>
              <c:f>Sheet2!$A$165</c:f>
              <c:strCache>
                <c:ptCount val="1"/>
                <c:pt idx="0">
                  <c:v>4 nodes</c:v>
                </c:pt>
              </c:strCache>
            </c:strRef>
          </c:tx>
          <c:spPr>
            <a:ln w="28800">
              <a:solidFill>
                <a:srgbClr val="579D1C"/>
              </a:solidFill>
              <a:round/>
            </a:ln>
          </c:spPr>
          <c:marker>
            <c:symbol val="none"/>
          </c:marker>
          <c:dLbls>
            <c:spPr>
              <a:noFill/>
              <a:ln>
                <a:noFill/>
              </a:ln>
              <a:effectLst/>
            </c:spPr>
            <c:txPr>
              <a:bodyPr/>
              <a:lstStyle/>
              <a:p>
                <a:pPr>
                  <a:defRPr sz="1000" b="0" strike="noStrike" spc="-1">
                    <a:latin typeface="Arial"/>
                  </a:defRPr>
                </a:pPr>
                <a:endParaRPr lang="en-U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yVal>
            <c:numRef>
              <c:f>Sheet2!$B$165:$AE$165</c:f>
              <c:numCache>
                <c:formatCode>General</c:formatCode>
                <c:ptCount val="30"/>
                <c:pt idx="0">
                  <c:v>3493</c:v>
                </c:pt>
                <c:pt idx="1">
                  <c:v>3493</c:v>
                </c:pt>
                <c:pt idx="2">
                  <c:v>3493</c:v>
                </c:pt>
                <c:pt idx="3">
                  <c:v>3493</c:v>
                </c:pt>
                <c:pt idx="4">
                  <c:v>3493</c:v>
                </c:pt>
                <c:pt idx="5">
                  <c:v>3493</c:v>
                </c:pt>
                <c:pt idx="6">
                  <c:v>3493</c:v>
                </c:pt>
                <c:pt idx="7">
                  <c:v>3491</c:v>
                </c:pt>
                <c:pt idx="8">
                  <c:v>3489</c:v>
                </c:pt>
                <c:pt idx="9">
                  <c:v>3489</c:v>
                </c:pt>
                <c:pt idx="10">
                  <c:v>3485</c:v>
                </c:pt>
                <c:pt idx="11">
                  <c:v>3478</c:v>
                </c:pt>
                <c:pt idx="12">
                  <c:v>3461</c:v>
                </c:pt>
                <c:pt idx="13">
                  <c:v>3434</c:v>
                </c:pt>
                <c:pt idx="14">
                  <c:v>3414</c:v>
                </c:pt>
                <c:pt idx="15">
                  <c:v>3404</c:v>
                </c:pt>
                <c:pt idx="16">
                  <c:v>3309</c:v>
                </c:pt>
                <c:pt idx="17">
                  <c:v>3259</c:v>
                </c:pt>
                <c:pt idx="18">
                  <c:v>3171</c:v>
                </c:pt>
                <c:pt idx="19">
                  <c:v>3074</c:v>
                </c:pt>
                <c:pt idx="20">
                  <c:v>2947</c:v>
                </c:pt>
                <c:pt idx="21">
                  <c:v>2339</c:v>
                </c:pt>
                <c:pt idx="22">
                  <c:v>2225</c:v>
                </c:pt>
                <c:pt idx="23">
                  <c:v>2122</c:v>
                </c:pt>
                <c:pt idx="24">
                  <c:v>1951</c:v>
                </c:pt>
                <c:pt idx="25">
                  <c:v>1852</c:v>
                </c:pt>
                <c:pt idx="26">
                  <c:v>1726</c:v>
                </c:pt>
                <c:pt idx="27">
                  <c:v>1622</c:v>
                </c:pt>
                <c:pt idx="28">
                  <c:v>1492</c:v>
                </c:pt>
                <c:pt idx="29">
                  <c:v>1428</c:v>
                </c:pt>
              </c:numCache>
            </c:numRef>
          </c:yVal>
          <c:smooth val="0"/>
          <c:extLst>
            <c:ext xmlns:c16="http://schemas.microsoft.com/office/drawing/2014/chart" uri="{C3380CC4-5D6E-409C-BE32-E72D297353CC}">
              <c16:uniqueId val="{00000003-3E07-3F40-9851-7DCA0C1697A1}"/>
            </c:ext>
          </c:extLst>
        </c:ser>
        <c:ser>
          <c:idx val="4"/>
          <c:order val="3"/>
          <c:tx>
            <c:strRef>
              <c:f>Sheet2!$A$166</c:f>
              <c:strCache>
                <c:ptCount val="1"/>
                <c:pt idx="0">
                  <c:v>5 nodes</c:v>
                </c:pt>
              </c:strCache>
            </c:strRef>
          </c:tx>
          <c:spPr>
            <a:ln w="28800">
              <a:solidFill>
                <a:srgbClr val="7E0021"/>
              </a:solidFill>
              <a:round/>
            </a:ln>
          </c:spPr>
          <c:marker>
            <c:symbol val="none"/>
          </c:marker>
          <c:dLbls>
            <c:spPr>
              <a:noFill/>
              <a:ln>
                <a:noFill/>
              </a:ln>
              <a:effectLst/>
            </c:spPr>
            <c:txPr>
              <a:bodyPr/>
              <a:lstStyle/>
              <a:p>
                <a:pPr>
                  <a:defRPr sz="1000" b="0" strike="noStrike" spc="-1">
                    <a:latin typeface="Arial"/>
                  </a:defRPr>
                </a:pPr>
                <a:endParaRPr lang="en-U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yVal>
            <c:numRef>
              <c:f>Sheet2!$B$166:$AE$166</c:f>
              <c:numCache>
                <c:formatCode>General</c:formatCode>
                <c:ptCount val="30"/>
                <c:pt idx="0">
                  <c:v>1486</c:v>
                </c:pt>
                <c:pt idx="1">
                  <c:v>1486</c:v>
                </c:pt>
                <c:pt idx="2">
                  <c:v>1486</c:v>
                </c:pt>
                <c:pt idx="3">
                  <c:v>1486</c:v>
                </c:pt>
                <c:pt idx="4">
                  <c:v>1486</c:v>
                </c:pt>
                <c:pt idx="5">
                  <c:v>1485</c:v>
                </c:pt>
                <c:pt idx="6">
                  <c:v>1485</c:v>
                </c:pt>
                <c:pt idx="7">
                  <c:v>1484</c:v>
                </c:pt>
                <c:pt idx="8">
                  <c:v>1484</c:v>
                </c:pt>
                <c:pt idx="9">
                  <c:v>1484</c:v>
                </c:pt>
                <c:pt idx="10">
                  <c:v>1484</c:v>
                </c:pt>
                <c:pt idx="11">
                  <c:v>1484</c:v>
                </c:pt>
                <c:pt idx="12">
                  <c:v>1484</c:v>
                </c:pt>
                <c:pt idx="13">
                  <c:v>1483</c:v>
                </c:pt>
                <c:pt idx="14">
                  <c:v>1469</c:v>
                </c:pt>
                <c:pt idx="15">
                  <c:v>1460</c:v>
                </c:pt>
                <c:pt idx="16">
                  <c:v>1457</c:v>
                </c:pt>
                <c:pt idx="17">
                  <c:v>1454</c:v>
                </c:pt>
                <c:pt idx="18">
                  <c:v>1453</c:v>
                </c:pt>
                <c:pt idx="19">
                  <c:v>1443</c:v>
                </c:pt>
                <c:pt idx="20">
                  <c:v>1418</c:v>
                </c:pt>
                <c:pt idx="21">
                  <c:v>1406</c:v>
                </c:pt>
                <c:pt idx="22">
                  <c:v>1391</c:v>
                </c:pt>
                <c:pt idx="23">
                  <c:v>1374</c:v>
                </c:pt>
                <c:pt idx="24">
                  <c:v>1328</c:v>
                </c:pt>
                <c:pt idx="25">
                  <c:v>1278</c:v>
                </c:pt>
                <c:pt idx="26">
                  <c:v>1246</c:v>
                </c:pt>
                <c:pt idx="27">
                  <c:v>1199</c:v>
                </c:pt>
                <c:pt idx="28">
                  <c:v>1166</c:v>
                </c:pt>
                <c:pt idx="29">
                  <c:v>1122</c:v>
                </c:pt>
              </c:numCache>
            </c:numRef>
          </c:yVal>
          <c:smooth val="0"/>
          <c:extLst>
            <c:ext xmlns:c16="http://schemas.microsoft.com/office/drawing/2014/chart" uri="{C3380CC4-5D6E-409C-BE32-E72D297353CC}">
              <c16:uniqueId val="{00000004-3E07-3F40-9851-7DCA0C1697A1}"/>
            </c:ext>
          </c:extLst>
        </c:ser>
        <c:dLbls>
          <c:showLegendKey val="0"/>
          <c:showVal val="0"/>
          <c:showCatName val="0"/>
          <c:showSerName val="0"/>
          <c:showPercent val="0"/>
          <c:showBubbleSize val="0"/>
        </c:dLbls>
        <c:axId val="46364418"/>
        <c:axId val="27078655"/>
      </c:scatterChart>
      <c:valAx>
        <c:axId val="46364418"/>
        <c:scaling>
          <c:orientation val="minMax"/>
          <c:max val="30"/>
          <c:min val="1"/>
        </c:scaling>
        <c:delete val="0"/>
        <c:axPos val="b"/>
        <c:title>
          <c:tx>
            <c:rich>
              <a:bodyPr rot="0"/>
              <a:lstStyle/>
              <a:p>
                <a:pPr>
                  <a:defRPr sz="900" b="0" strike="noStrike" spc="-1">
                    <a:latin typeface="Arial"/>
                  </a:defRPr>
                </a:pPr>
                <a:r>
                  <a:rPr lang="en-US" sz="900" b="0" strike="noStrike" spc="-1">
                    <a:latin typeface="Arial"/>
                  </a:rPr>
                  <a:t>Amount of tokens</a:t>
                </a:r>
              </a:p>
            </c:rich>
          </c:tx>
          <c:overlay val="0"/>
          <c:spPr>
            <a:noFill/>
            <a:ln>
              <a:noFill/>
            </a:ln>
          </c:spPr>
        </c:title>
        <c:numFmt formatCode="General"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27078655"/>
        <c:crossesAt val="0"/>
        <c:crossBetween val="midCat"/>
      </c:valAx>
      <c:valAx>
        <c:axId val="27078655"/>
        <c:scaling>
          <c:orientation val="minMax"/>
        </c:scaling>
        <c:delete val="0"/>
        <c:axPos val="l"/>
        <c:majorGridlines>
          <c:spPr>
            <a:ln>
              <a:solidFill>
                <a:srgbClr val="B3B3B3"/>
              </a:solidFill>
            </a:ln>
          </c:spPr>
        </c:majorGridlines>
        <c:title>
          <c:tx>
            <c:rich>
              <a:bodyPr rot="-5400000"/>
              <a:lstStyle/>
              <a:p>
                <a:pPr>
                  <a:defRPr sz="900" b="0" strike="noStrike" spc="-1">
                    <a:latin typeface="Arial"/>
                  </a:defRPr>
                </a:pPr>
                <a:r>
                  <a:rPr lang="en-US" sz="900" b="0" strike="noStrike" spc="-1">
                    <a:latin typeface="Arial"/>
                  </a:rPr>
                  <a:t>Amount of clone classes</a:t>
                </a:r>
              </a:p>
            </c:rich>
          </c:tx>
          <c:overlay val="0"/>
          <c:spPr>
            <a:noFill/>
            <a:ln>
              <a:noFill/>
            </a:ln>
          </c:spPr>
        </c:title>
        <c:numFmt formatCode="General"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46364418"/>
        <c:crosses val="autoZero"/>
        <c:crossBetween val="midCat"/>
      </c:valAx>
      <c:spPr>
        <a:noFill/>
        <a:ln>
          <a:solidFill>
            <a:srgbClr val="B3B3B3"/>
          </a:solidFill>
        </a:ln>
      </c:spPr>
    </c:plotArea>
    <c:legend>
      <c:legendPos val="b"/>
      <c:overlay val="0"/>
      <c:spPr>
        <a:noFill/>
        <a:ln>
          <a:noFill/>
        </a:ln>
      </c:spPr>
      <c:txPr>
        <a:bodyPr/>
        <a:lstStyle/>
        <a:p>
          <a:pPr>
            <a:defRPr sz="1000" b="0" strike="noStrike" spc="-1">
              <a:latin typeface="Arial"/>
            </a:defRPr>
          </a:pPr>
          <a:endParaRPr lang="en-US"/>
        </a:p>
      </c:txPr>
    </c:legend>
    <c:plotVisOnly val="1"/>
    <c:dispBlanksAs val="span"/>
    <c:showDLblsOverMax val="1"/>
  </c:chart>
  <c:spPr>
    <a:solidFill>
      <a:srgbClr val="FFFFFF"/>
    </a:solidFill>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Sheet2!$A$162</c:f>
              <c:strCache>
                <c:ptCount val="1"/>
                <c:pt idx="0">
                  <c:v>1 node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Sheet2!$B$162:$AY$162</c:f>
              <c:numCache>
                <c:formatCode>General</c:formatCode>
                <c:ptCount val="50"/>
                <c:pt idx="0">
                  <c:v>61162</c:v>
                </c:pt>
                <c:pt idx="1">
                  <c:v>59913</c:v>
                </c:pt>
                <c:pt idx="2">
                  <c:v>58630</c:v>
                </c:pt>
                <c:pt idx="3">
                  <c:v>51124</c:v>
                </c:pt>
                <c:pt idx="4">
                  <c:v>45626</c:v>
                </c:pt>
                <c:pt idx="5">
                  <c:v>37795</c:v>
                </c:pt>
                <c:pt idx="6">
                  <c:v>28196</c:v>
                </c:pt>
                <c:pt idx="7">
                  <c:v>20351</c:v>
                </c:pt>
                <c:pt idx="8">
                  <c:v>16534</c:v>
                </c:pt>
                <c:pt idx="9">
                  <c:v>11878</c:v>
                </c:pt>
                <c:pt idx="10">
                  <c:v>9662</c:v>
                </c:pt>
                <c:pt idx="11">
                  <c:v>7769</c:v>
                </c:pt>
                <c:pt idx="12">
                  <c:v>6237</c:v>
                </c:pt>
                <c:pt idx="13">
                  <c:v>5125</c:v>
                </c:pt>
                <c:pt idx="14">
                  <c:v>3885</c:v>
                </c:pt>
                <c:pt idx="15">
                  <c:v>3150</c:v>
                </c:pt>
                <c:pt idx="16">
                  <c:v>2477</c:v>
                </c:pt>
                <c:pt idx="17">
                  <c:v>1969</c:v>
                </c:pt>
                <c:pt idx="18">
                  <c:v>1484</c:v>
                </c:pt>
                <c:pt idx="19">
                  <c:v>1115</c:v>
                </c:pt>
                <c:pt idx="20">
                  <c:v>910</c:v>
                </c:pt>
                <c:pt idx="21">
                  <c:v>757</c:v>
                </c:pt>
                <c:pt idx="22">
                  <c:v>559</c:v>
                </c:pt>
                <c:pt idx="23">
                  <c:v>485</c:v>
                </c:pt>
                <c:pt idx="24">
                  <c:v>368</c:v>
                </c:pt>
                <c:pt idx="25">
                  <c:v>309</c:v>
                </c:pt>
                <c:pt idx="26">
                  <c:v>230</c:v>
                </c:pt>
                <c:pt idx="27">
                  <c:v>189</c:v>
                </c:pt>
                <c:pt idx="28">
                  <c:v>162</c:v>
                </c:pt>
                <c:pt idx="29">
                  <c:v>143</c:v>
                </c:pt>
                <c:pt idx="30">
                  <c:v>131</c:v>
                </c:pt>
                <c:pt idx="31">
                  <c:v>122</c:v>
                </c:pt>
                <c:pt idx="32">
                  <c:v>109</c:v>
                </c:pt>
                <c:pt idx="33">
                  <c:v>98</c:v>
                </c:pt>
                <c:pt idx="34">
                  <c:v>90</c:v>
                </c:pt>
                <c:pt idx="35">
                  <c:v>78</c:v>
                </c:pt>
                <c:pt idx="36">
                  <c:v>70</c:v>
                </c:pt>
                <c:pt idx="37">
                  <c:v>62</c:v>
                </c:pt>
                <c:pt idx="38">
                  <c:v>57</c:v>
                </c:pt>
                <c:pt idx="39">
                  <c:v>47</c:v>
                </c:pt>
                <c:pt idx="40">
                  <c:v>45</c:v>
                </c:pt>
                <c:pt idx="41">
                  <c:v>41</c:v>
                </c:pt>
                <c:pt idx="42">
                  <c:v>34</c:v>
                </c:pt>
                <c:pt idx="43">
                  <c:v>33</c:v>
                </c:pt>
                <c:pt idx="44">
                  <c:v>32</c:v>
                </c:pt>
                <c:pt idx="45">
                  <c:v>30</c:v>
                </c:pt>
                <c:pt idx="46">
                  <c:v>27</c:v>
                </c:pt>
                <c:pt idx="47">
                  <c:v>27</c:v>
                </c:pt>
                <c:pt idx="48">
                  <c:v>27</c:v>
                </c:pt>
                <c:pt idx="49">
                  <c:v>26</c:v>
                </c:pt>
              </c:numCache>
            </c:numRef>
          </c:val>
          <c:smooth val="0"/>
          <c:extLst>
            <c:ext xmlns:c16="http://schemas.microsoft.com/office/drawing/2014/chart" uri="{C3380CC4-5D6E-409C-BE32-E72D297353CC}">
              <c16:uniqueId val="{00000000-928B-8D45-A502-B9E26641DD12}"/>
            </c:ext>
          </c:extLst>
        </c:ser>
        <c:ser>
          <c:idx val="1"/>
          <c:order val="1"/>
          <c:tx>
            <c:strRef>
              <c:f>Sheet2!$A$163</c:f>
              <c:strCache>
                <c:ptCount val="1"/>
                <c:pt idx="0">
                  <c:v>2 nodes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Sheet2!$B$163:$AY$163</c:f>
              <c:numCache>
                <c:formatCode>General</c:formatCode>
                <c:ptCount val="50"/>
                <c:pt idx="0">
                  <c:v>17366</c:v>
                </c:pt>
                <c:pt idx="1">
                  <c:v>17367</c:v>
                </c:pt>
                <c:pt idx="2">
                  <c:v>17334</c:v>
                </c:pt>
                <c:pt idx="3">
                  <c:v>17306</c:v>
                </c:pt>
                <c:pt idx="4">
                  <c:v>17136</c:v>
                </c:pt>
                <c:pt idx="5">
                  <c:v>16509</c:v>
                </c:pt>
                <c:pt idx="6">
                  <c:v>15628</c:v>
                </c:pt>
                <c:pt idx="7">
                  <c:v>15228</c:v>
                </c:pt>
                <c:pt idx="8">
                  <c:v>13498</c:v>
                </c:pt>
                <c:pt idx="9">
                  <c:v>12675</c:v>
                </c:pt>
                <c:pt idx="10">
                  <c:v>11311</c:v>
                </c:pt>
                <c:pt idx="11">
                  <c:v>10443</c:v>
                </c:pt>
                <c:pt idx="12">
                  <c:v>8846</c:v>
                </c:pt>
                <c:pt idx="13">
                  <c:v>7734</c:v>
                </c:pt>
                <c:pt idx="14">
                  <c:v>6583</c:v>
                </c:pt>
                <c:pt idx="15">
                  <c:v>5853</c:v>
                </c:pt>
                <c:pt idx="16">
                  <c:v>5063</c:v>
                </c:pt>
                <c:pt idx="17">
                  <c:v>4505</c:v>
                </c:pt>
                <c:pt idx="18">
                  <c:v>3805</c:v>
                </c:pt>
                <c:pt idx="19">
                  <c:v>3324</c:v>
                </c:pt>
                <c:pt idx="20">
                  <c:v>2884</c:v>
                </c:pt>
                <c:pt idx="21">
                  <c:v>2539</c:v>
                </c:pt>
                <c:pt idx="22">
                  <c:v>2182</c:v>
                </c:pt>
                <c:pt idx="23">
                  <c:v>1962</c:v>
                </c:pt>
                <c:pt idx="24">
                  <c:v>1695</c:v>
                </c:pt>
                <c:pt idx="25">
                  <c:v>1520</c:v>
                </c:pt>
                <c:pt idx="26">
                  <c:v>1327</c:v>
                </c:pt>
                <c:pt idx="27">
                  <c:v>1205</c:v>
                </c:pt>
                <c:pt idx="28">
                  <c:v>1047</c:v>
                </c:pt>
                <c:pt idx="29">
                  <c:v>927</c:v>
                </c:pt>
                <c:pt idx="30">
                  <c:v>833</c:v>
                </c:pt>
                <c:pt idx="31">
                  <c:v>746</c:v>
                </c:pt>
                <c:pt idx="32">
                  <c:v>655</c:v>
                </c:pt>
                <c:pt idx="33">
                  <c:v>606</c:v>
                </c:pt>
                <c:pt idx="34">
                  <c:v>544</c:v>
                </c:pt>
                <c:pt idx="35">
                  <c:v>516</c:v>
                </c:pt>
                <c:pt idx="36">
                  <c:v>379</c:v>
                </c:pt>
                <c:pt idx="37">
                  <c:v>353</c:v>
                </c:pt>
                <c:pt idx="38">
                  <c:v>257</c:v>
                </c:pt>
                <c:pt idx="39">
                  <c:v>235</c:v>
                </c:pt>
                <c:pt idx="40">
                  <c:v>218</c:v>
                </c:pt>
                <c:pt idx="41">
                  <c:v>157</c:v>
                </c:pt>
                <c:pt idx="42">
                  <c:v>147</c:v>
                </c:pt>
                <c:pt idx="43">
                  <c:v>118</c:v>
                </c:pt>
                <c:pt idx="44">
                  <c:v>109</c:v>
                </c:pt>
                <c:pt idx="45">
                  <c:v>104</c:v>
                </c:pt>
                <c:pt idx="46">
                  <c:v>69</c:v>
                </c:pt>
                <c:pt idx="47">
                  <c:v>68</c:v>
                </c:pt>
                <c:pt idx="48">
                  <c:v>52</c:v>
                </c:pt>
                <c:pt idx="49">
                  <c:v>48</c:v>
                </c:pt>
              </c:numCache>
            </c:numRef>
          </c:val>
          <c:smooth val="0"/>
          <c:extLst>
            <c:ext xmlns:c16="http://schemas.microsoft.com/office/drawing/2014/chart" uri="{C3380CC4-5D6E-409C-BE32-E72D297353CC}">
              <c16:uniqueId val="{00000001-928B-8D45-A502-B9E26641DD12}"/>
            </c:ext>
          </c:extLst>
        </c:ser>
        <c:ser>
          <c:idx val="2"/>
          <c:order val="2"/>
          <c:tx>
            <c:strRef>
              <c:f>Sheet2!$A$164</c:f>
              <c:strCache>
                <c:ptCount val="1"/>
                <c:pt idx="0">
                  <c:v>3 nodes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Sheet2!$B$164:$AY$164</c:f>
              <c:numCache>
                <c:formatCode>General</c:formatCode>
                <c:ptCount val="50"/>
                <c:pt idx="0">
                  <c:v>5827</c:v>
                </c:pt>
                <c:pt idx="1">
                  <c:v>5826</c:v>
                </c:pt>
                <c:pt idx="2">
                  <c:v>5826</c:v>
                </c:pt>
                <c:pt idx="3">
                  <c:v>5822</c:v>
                </c:pt>
                <c:pt idx="4">
                  <c:v>5822</c:v>
                </c:pt>
                <c:pt idx="5">
                  <c:v>5819</c:v>
                </c:pt>
                <c:pt idx="6">
                  <c:v>5796</c:v>
                </c:pt>
                <c:pt idx="7">
                  <c:v>5779</c:v>
                </c:pt>
                <c:pt idx="8">
                  <c:v>5724</c:v>
                </c:pt>
                <c:pt idx="9">
                  <c:v>5668</c:v>
                </c:pt>
                <c:pt idx="10">
                  <c:v>5609</c:v>
                </c:pt>
                <c:pt idx="11">
                  <c:v>5496</c:v>
                </c:pt>
                <c:pt idx="12">
                  <c:v>5272</c:v>
                </c:pt>
                <c:pt idx="13">
                  <c:v>5055</c:v>
                </c:pt>
                <c:pt idx="14">
                  <c:v>4832</c:v>
                </c:pt>
                <c:pt idx="15">
                  <c:v>4539</c:v>
                </c:pt>
                <c:pt idx="16">
                  <c:v>4303</c:v>
                </c:pt>
                <c:pt idx="17">
                  <c:v>4030</c:v>
                </c:pt>
                <c:pt idx="18">
                  <c:v>3647</c:v>
                </c:pt>
                <c:pt idx="19">
                  <c:v>3370</c:v>
                </c:pt>
                <c:pt idx="20">
                  <c:v>3114</c:v>
                </c:pt>
                <c:pt idx="21">
                  <c:v>2832</c:v>
                </c:pt>
                <c:pt idx="22">
                  <c:v>2619</c:v>
                </c:pt>
                <c:pt idx="23">
                  <c:v>2405</c:v>
                </c:pt>
                <c:pt idx="24">
                  <c:v>2185</c:v>
                </c:pt>
                <c:pt idx="25">
                  <c:v>1978</c:v>
                </c:pt>
                <c:pt idx="26">
                  <c:v>1818</c:v>
                </c:pt>
                <c:pt idx="27">
                  <c:v>1614</c:v>
                </c:pt>
                <c:pt idx="28">
                  <c:v>1453</c:v>
                </c:pt>
                <c:pt idx="29">
                  <c:v>1341</c:v>
                </c:pt>
                <c:pt idx="30">
                  <c:v>1205</c:v>
                </c:pt>
                <c:pt idx="31">
                  <c:v>1094</c:v>
                </c:pt>
                <c:pt idx="32">
                  <c:v>1006</c:v>
                </c:pt>
                <c:pt idx="33">
                  <c:v>920</c:v>
                </c:pt>
                <c:pt idx="34">
                  <c:v>845</c:v>
                </c:pt>
                <c:pt idx="35">
                  <c:v>759</c:v>
                </c:pt>
                <c:pt idx="36">
                  <c:v>697</c:v>
                </c:pt>
                <c:pt idx="37">
                  <c:v>627</c:v>
                </c:pt>
                <c:pt idx="38">
                  <c:v>569</c:v>
                </c:pt>
                <c:pt idx="39">
                  <c:v>513</c:v>
                </c:pt>
                <c:pt idx="40">
                  <c:v>454</c:v>
                </c:pt>
                <c:pt idx="41">
                  <c:v>417</c:v>
                </c:pt>
                <c:pt idx="42">
                  <c:v>385</c:v>
                </c:pt>
                <c:pt idx="43">
                  <c:v>351</c:v>
                </c:pt>
                <c:pt idx="44">
                  <c:v>322</c:v>
                </c:pt>
                <c:pt idx="45">
                  <c:v>292</c:v>
                </c:pt>
                <c:pt idx="46">
                  <c:v>268</c:v>
                </c:pt>
                <c:pt idx="47">
                  <c:v>246</c:v>
                </c:pt>
                <c:pt idx="48">
                  <c:v>203</c:v>
                </c:pt>
                <c:pt idx="49">
                  <c:v>186</c:v>
                </c:pt>
              </c:numCache>
            </c:numRef>
          </c:val>
          <c:smooth val="0"/>
          <c:extLst>
            <c:ext xmlns:c16="http://schemas.microsoft.com/office/drawing/2014/chart" uri="{C3380CC4-5D6E-409C-BE32-E72D297353CC}">
              <c16:uniqueId val="{00000002-928B-8D45-A502-B9E26641DD12}"/>
            </c:ext>
          </c:extLst>
        </c:ser>
        <c:ser>
          <c:idx val="3"/>
          <c:order val="3"/>
          <c:tx>
            <c:strRef>
              <c:f>Sheet2!$A$165</c:f>
              <c:strCache>
                <c:ptCount val="1"/>
                <c:pt idx="0">
                  <c:v>4 nodes</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Sheet2!$B$165:$AY$165</c:f>
              <c:numCache>
                <c:formatCode>General</c:formatCode>
                <c:ptCount val="50"/>
                <c:pt idx="0">
                  <c:v>3493</c:v>
                </c:pt>
                <c:pt idx="1">
                  <c:v>3493</c:v>
                </c:pt>
                <c:pt idx="2">
                  <c:v>3493</c:v>
                </c:pt>
                <c:pt idx="3">
                  <c:v>3493</c:v>
                </c:pt>
                <c:pt idx="4">
                  <c:v>3493</c:v>
                </c:pt>
                <c:pt idx="5">
                  <c:v>3493</c:v>
                </c:pt>
                <c:pt idx="6">
                  <c:v>3493</c:v>
                </c:pt>
                <c:pt idx="7">
                  <c:v>3491</c:v>
                </c:pt>
                <c:pt idx="8">
                  <c:v>3489</c:v>
                </c:pt>
                <c:pt idx="9">
                  <c:v>3489</c:v>
                </c:pt>
                <c:pt idx="10">
                  <c:v>3485</c:v>
                </c:pt>
                <c:pt idx="11">
                  <c:v>3478</c:v>
                </c:pt>
                <c:pt idx="12">
                  <c:v>3461</c:v>
                </c:pt>
                <c:pt idx="13">
                  <c:v>3434</c:v>
                </c:pt>
                <c:pt idx="14">
                  <c:v>3414</c:v>
                </c:pt>
                <c:pt idx="15">
                  <c:v>3404</c:v>
                </c:pt>
                <c:pt idx="16">
                  <c:v>3309</c:v>
                </c:pt>
                <c:pt idx="17">
                  <c:v>3259</c:v>
                </c:pt>
                <c:pt idx="18">
                  <c:v>3171</c:v>
                </c:pt>
                <c:pt idx="19">
                  <c:v>3074</c:v>
                </c:pt>
                <c:pt idx="20">
                  <c:v>2947</c:v>
                </c:pt>
                <c:pt idx="21">
                  <c:v>2339</c:v>
                </c:pt>
                <c:pt idx="22">
                  <c:v>2225</c:v>
                </c:pt>
                <c:pt idx="23">
                  <c:v>2122</c:v>
                </c:pt>
                <c:pt idx="24">
                  <c:v>1951</c:v>
                </c:pt>
                <c:pt idx="25">
                  <c:v>1852</c:v>
                </c:pt>
                <c:pt idx="26">
                  <c:v>1726</c:v>
                </c:pt>
                <c:pt idx="27">
                  <c:v>1622</c:v>
                </c:pt>
                <c:pt idx="28">
                  <c:v>1492</c:v>
                </c:pt>
                <c:pt idx="29">
                  <c:v>1428</c:v>
                </c:pt>
                <c:pt idx="30">
                  <c:v>1322</c:v>
                </c:pt>
                <c:pt idx="31">
                  <c:v>1230</c:v>
                </c:pt>
                <c:pt idx="32">
                  <c:v>1143</c:v>
                </c:pt>
                <c:pt idx="33">
                  <c:v>1087</c:v>
                </c:pt>
                <c:pt idx="34">
                  <c:v>1016</c:v>
                </c:pt>
                <c:pt idx="35">
                  <c:v>951</c:v>
                </c:pt>
                <c:pt idx="36">
                  <c:v>873</c:v>
                </c:pt>
                <c:pt idx="37">
                  <c:v>806</c:v>
                </c:pt>
                <c:pt idx="38">
                  <c:v>743</c:v>
                </c:pt>
                <c:pt idx="39">
                  <c:v>707</c:v>
                </c:pt>
                <c:pt idx="40">
                  <c:v>644</c:v>
                </c:pt>
                <c:pt idx="41">
                  <c:v>599</c:v>
                </c:pt>
                <c:pt idx="42">
                  <c:v>562</c:v>
                </c:pt>
                <c:pt idx="43">
                  <c:v>522</c:v>
                </c:pt>
                <c:pt idx="44">
                  <c:v>481</c:v>
                </c:pt>
                <c:pt idx="45">
                  <c:v>457</c:v>
                </c:pt>
                <c:pt idx="46">
                  <c:v>439</c:v>
                </c:pt>
                <c:pt idx="47">
                  <c:v>414</c:v>
                </c:pt>
                <c:pt idx="48">
                  <c:v>381</c:v>
                </c:pt>
                <c:pt idx="49">
                  <c:v>357</c:v>
                </c:pt>
              </c:numCache>
            </c:numRef>
          </c:val>
          <c:smooth val="0"/>
          <c:extLst>
            <c:ext xmlns:c16="http://schemas.microsoft.com/office/drawing/2014/chart" uri="{C3380CC4-5D6E-409C-BE32-E72D297353CC}">
              <c16:uniqueId val="{00000003-928B-8D45-A502-B9E26641DD12}"/>
            </c:ext>
          </c:extLst>
        </c:ser>
        <c:ser>
          <c:idx val="4"/>
          <c:order val="4"/>
          <c:tx>
            <c:strRef>
              <c:f>Sheet2!$A$166</c:f>
              <c:strCache>
                <c:ptCount val="1"/>
                <c:pt idx="0">
                  <c:v>5 nodes</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Sheet2!$B$166:$AY$166</c:f>
              <c:numCache>
                <c:formatCode>General</c:formatCode>
                <c:ptCount val="50"/>
                <c:pt idx="0">
                  <c:v>1486</c:v>
                </c:pt>
                <c:pt idx="1">
                  <c:v>1486</c:v>
                </c:pt>
                <c:pt idx="2">
                  <c:v>1486</c:v>
                </c:pt>
                <c:pt idx="3">
                  <c:v>1486</c:v>
                </c:pt>
                <c:pt idx="4">
                  <c:v>1486</c:v>
                </c:pt>
                <c:pt idx="5">
                  <c:v>1485</c:v>
                </c:pt>
                <c:pt idx="6">
                  <c:v>1485</c:v>
                </c:pt>
                <c:pt idx="7">
                  <c:v>1484</c:v>
                </c:pt>
                <c:pt idx="8">
                  <c:v>1484</c:v>
                </c:pt>
                <c:pt idx="9">
                  <c:v>1484</c:v>
                </c:pt>
                <c:pt idx="10">
                  <c:v>1484</c:v>
                </c:pt>
                <c:pt idx="11">
                  <c:v>1484</c:v>
                </c:pt>
                <c:pt idx="12">
                  <c:v>1484</c:v>
                </c:pt>
                <c:pt idx="13">
                  <c:v>1483</c:v>
                </c:pt>
                <c:pt idx="14">
                  <c:v>1469</c:v>
                </c:pt>
                <c:pt idx="15">
                  <c:v>1460</c:v>
                </c:pt>
                <c:pt idx="16">
                  <c:v>1457</c:v>
                </c:pt>
                <c:pt idx="17">
                  <c:v>1454</c:v>
                </c:pt>
                <c:pt idx="18">
                  <c:v>1453</c:v>
                </c:pt>
                <c:pt idx="19">
                  <c:v>1443</c:v>
                </c:pt>
                <c:pt idx="20">
                  <c:v>1418</c:v>
                </c:pt>
                <c:pt idx="21">
                  <c:v>1406</c:v>
                </c:pt>
                <c:pt idx="22">
                  <c:v>1391</c:v>
                </c:pt>
                <c:pt idx="23">
                  <c:v>1374</c:v>
                </c:pt>
                <c:pt idx="24">
                  <c:v>1328</c:v>
                </c:pt>
                <c:pt idx="25">
                  <c:v>1278</c:v>
                </c:pt>
                <c:pt idx="26">
                  <c:v>1246</c:v>
                </c:pt>
                <c:pt idx="27">
                  <c:v>1199</c:v>
                </c:pt>
                <c:pt idx="28">
                  <c:v>1166</c:v>
                </c:pt>
                <c:pt idx="29">
                  <c:v>1122</c:v>
                </c:pt>
                <c:pt idx="30">
                  <c:v>1075</c:v>
                </c:pt>
                <c:pt idx="31">
                  <c:v>1026</c:v>
                </c:pt>
                <c:pt idx="32">
                  <c:v>982</c:v>
                </c:pt>
                <c:pt idx="33">
                  <c:v>926</c:v>
                </c:pt>
                <c:pt idx="34">
                  <c:v>882</c:v>
                </c:pt>
                <c:pt idx="35">
                  <c:v>837</c:v>
                </c:pt>
                <c:pt idx="36">
                  <c:v>793</c:v>
                </c:pt>
                <c:pt idx="37">
                  <c:v>733</c:v>
                </c:pt>
                <c:pt idx="38">
                  <c:v>688</c:v>
                </c:pt>
                <c:pt idx="39">
                  <c:v>654</c:v>
                </c:pt>
                <c:pt idx="40">
                  <c:v>612</c:v>
                </c:pt>
                <c:pt idx="41">
                  <c:v>571</c:v>
                </c:pt>
                <c:pt idx="42">
                  <c:v>536</c:v>
                </c:pt>
                <c:pt idx="43">
                  <c:v>500</c:v>
                </c:pt>
                <c:pt idx="44">
                  <c:v>475</c:v>
                </c:pt>
                <c:pt idx="45">
                  <c:v>444</c:v>
                </c:pt>
                <c:pt idx="46">
                  <c:v>427</c:v>
                </c:pt>
                <c:pt idx="47">
                  <c:v>403</c:v>
                </c:pt>
                <c:pt idx="48">
                  <c:v>373</c:v>
                </c:pt>
                <c:pt idx="49">
                  <c:v>347</c:v>
                </c:pt>
              </c:numCache>
            </c:numRef>
          </c:val>
          <c:smooth val="0"/>
          <c:extLst>
            <c:ext xmlns:c16="http://schemas.microsoft.com/office/drawing/2014/chart" uri="{C3380CC4-5D6E-409C-BE32-E72D297353CC}">
              <c16:uniqueId val="{00000004-928B-8D45-A502-B9E26641DD12}"/>
            </c:ext>
          </c:extLst>
        </c:ser>
        <c:ser>
          <c:idx val="5"/>
          <c:order val="5"/>
          <c:tx>
            <c:strRef>
              <c:f>Sheet2!$A$167</c:f>
              <c:strCache>
                <c:ptCount val="1"/>
                <c:pt idx="0">
                  <c:v>6 nodes</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Sheet2!$B$167:$AY$167</c:f>
              <c:numCache>
                <c:formatCode>General</c:formatCode>
                <c:ptCount val="50"/>
                <c:pt idx="0">
                  <c:v>912</c:v>
                </c:pt>
                <c:pt idx="1">
                  <c:v>912</c:v>
                </c:pt>
                <c:pt idx="2">
                  <c:v>912</c:v>
                </c:pt>
                <c:pt idx="3">
                  <c:v>912</c:v>
                </c:pt>
                <c:pt idx="4">
                  <c:v>912</c:v>
                </c:pt>
                <c:pt idx="5">
                  <c:v>912</c:v>
                </c:pt>
                <c:pt idx="6">
                  <c:v>911</c:v>
                </c:pt>
                <c:pt idx="7">
                  <c:v>911</c:v>
                </c:pt>
                <c:pt idx="8">
                  <c:v>911</c:v>
                </c:pt>
                <c:pt idx="9">
                  <c:v>911</c:v>
                </c:pt>
                <c:pt idx="10">
                  <c:v>911</c:v>
                </c:pt>
                <c:pt idx="11">
                  <c:v>911</c:v>
                </c:pt>
                <c:pt idx="12">
                  <c:v>911</c:v>
                </c:pt>
                <c:pt idx="13">
                  <c:v>911</c:v>
                </c:pt>
                <c:pt idx="14">
                  <c:v>911</c:v>
                </c:pt>
                <c:pt idx="15">
                  <c:v>910</c:v>
                </c:pt>
                <c:pt idx="16">
                  <c:v>908</c:v>
                </c:pt>
                <c:pt idx="17">
                  <c:v>907</c:v>
                </c:pt>
                <c:pt idx="18">
                  <c:v>904</c:v>
                </c:pt>
                <c:pt idx="19">
                  <c:v>904</c:v>
                </c:pt>
                <c:pt idx="20">
                  <c:v>904</c:v>
                </c:pt>
                <c:pt idx="21">
                  <c:v>903</c:v>
                </c:pt>
                <c:pt idx="22">
                  <c:v>902</c:v>
                </c:pt>
                <c:pt idx="23">
                  <c:v>901</c:v>
                </c:pt>
                <c:pt idx="24">
                  <c:v>884</c:v>
                </c:pt>
                <c:pt idx="25">
                  <c:v>883</c:v>
                </c:pt>
                <c:pt idx="26">
                  <c:v>874</c:v>
                </c:pt>
                <c:pt idx="27">
                  <c:v>866</c:v>
                </c:pt>
                <c:pt idx="28">
                  <c:v>858</c:v>
                </c:pt>
                <c:pt idx="29">
                  <c:v>844</c:v>
                </c:pt>
                <c:pt idx="30">
                  <c:v>813</c:v>
                </c:pt>
                <c:pt idx="31">
                  <c:v>793</c:v>
                </c:pt>
                <c:pt idx="32">
                  <c:v>777</c:v>
                </c:pt>
                <c:pt idx="33">
                  <c:v>754</c:v>
                </c:pt>
                <c:pt idx="34">
                  <c:v>732</c:v>
                </c:pt>
                <c:pt idx="35">
                  <c:v>715</c:v>
                </c:pt>
                <c:pt idx="36">
                  <c:v>682</c:v>
                </c:pt>
                <c:pt idx="37">
                  <c:v>661</c:v>
                </c:pt>
                <c:pt idx="38">
                  <c:v>643</c:v>
                </c:pt>
                <c:pt idx="39">
                  <c:v>613</c:v>
                </c:pt>
                <c:pt idx="40">
                  <c:v>594</c:v>
                </c:pt>
                <c:pt idx="41">
                  <c:v>576</c:v>
                </c:pt>
                <c:pt idx="42">
                  <c:v>554</c:v>
                </c:pt>
                <c:pt idx="43">
                  <c:v>536</c:v>
                </c:pt>
                <c:pt idx="44">
                  <c:v>516</c:v>
                </c:pt>
                <c:pt idx="45">
                  <c:v>496</c:v>
                </c:pt>
                <c:pt idx="46">
                  <c:v>485</c:v>
                </c:pt>
                <c:pt idx="47">
                  <c:v>465</c:v>
                </c:pt>
                <c:pt idx="48">
                  <c:v>440</c:v>
                </c:pt>
                <c:pt idx="49">
                  <c:v>416</c:v>
                </c:pt>
              </c:numCache>
            </c:numRef>
          </c:val>
          <c:smooth val="0"/>
          <c:extLst>
            <c:ext xmlns:c16="http://schemas.microsoft.com/office/drawing/2014/chart" uri="{C3380CC4-5D6E-409C-BE32-E72D297353CC}">
              <c16:uniqueId val="{00000005-928B-8D45-A502-B9E26641DD12}"/>
            </c:ext>
          </c:extLst>
        </c:ser>
        <c:dLbls>
          <c:showLegendKey val="0"/>
          <c:showVal val="0"/>
          <c:showCatName val="0"/>
          <c:showSerName val="0"/>
          <c:showPercent val="0"/>
          <c:showBubbleSize val="0"/>
        </c:dLbls>
        <c:marker val="1"/>
        <c:smooth val="0"/>
        <c:axId val="248982271"/>
        <c:axId val="265913519"/>
      </c:lineChart>
      <c:catAx>
        <c:axId val="248982271"/>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Amount</a:t>
                </a:r>
                <a:r>
                  <a:rPr lang="en-US" sz="1200" baseline="0"/>
                  <a:t> of tokens</a:t>
                </a:r>
                <a:endParaRPr lang="en-US" sz="1200"/>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5913519"/>
        <c:crosses val="autoZero"/>
        <c:auto val="1"/>
        <c:lblAlgn val="ctr"/>
        <c:lblOffset val="100"/>
        <c:noMultiLvlLbl val="0"/>
      </c:catAx>
      <c:valAx>
        <c:axId val="2659135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a:effectLst/>
                  </a:rPr>
                  <a:t>Amount of clone classes</a:t>
                </a:r>
                <a:endParaRPr lang="en-US" sz="1200">
                  <a:effectLst/>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89822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Sheet2!$A$163</c:f>
              <c:strCache>
                <c:ptCount val="1"/>
                <c:pt idx="0">
                  <c:v>2 nodes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Sheet2!$B$163:$AY$163</c:f>
              <c:numCache>
                <c:formatCode>General</c:formatCode>
                <c:ptCount val="50"/>
                <c:pt idx="0">
                  <c:v>17366</c:v>
                </c:pt>
                <c:pt idx="1">
                  <c:v>17367</c:v>
                </c:pt>
                <c:pt idx="2">
                  <c:v>17334</c:v>
                </c:pt>
                <c:pt idx="3">
                  <c:v>17306</c:v>
                </c:pt>
                <c:pt idx="4">
                  <c:v>17136</c:v>
                </c:pt>
                <c:pt idx="5">
                  <c:v>16509</c:v>
                </c:pt>
                <c:pt idx="6">
                  <c:v>15628</c:v>
                </c:pt>
                <c:pt idx="7">
                  <c:v>15228</c:v>
                </c:pt>
                <c:pt idx="8">
                  <c:v>13498</c:v>
                </c:pt>
                <c:pt idx="9">
                  <c:v>12675</c:v>
                </c:pt>
                <c:pt idx="10">
                  <c:v>11311</c:v>
                </c:pt>
                <c:pt idx="11">
                  <c:v>10443</c:v>
                </c:pt>
                <c:pt idx="12">
                  <c:v>8846</c:v>
                </c:pt>
                <c:pt idx="13">
                  <c:v>7734</c:v>
                </c:pt>
                <c:pt idx="14">
                  <c:v>6583</c:v>
                </c:pt>
                <c:pt idx="15">
                  <c:v>5853</c:v>
                </c:pt>
                <c:pt idx="16">
                  <c:v>5063</c:v>
                </c:pt>
                <c:pt idx="17">
                  <c:v>4505</c:v>
                </c:pt>
                <c:pt idx="18">
                  <c:v>3805</c:v>
                </c:pt>
                <c:pt idx="19">
                  <c:v>3324</c:v>
                </c:pt>
                <c:pt idx="20">
                  <c:v>2884</c:v>
                </c:pt>
                <c:pt idx="21">
                  <c:v>2539</c:v>
                </c:pt>
                <c:pt idx="22">
                  <c:v>2182</c:v>
                </c:pt>
                <c:pt idx="23">
                  <c:v>1962</c:v>
                </c:pt>
                <c:pt idx="24">
                  <c:v>1695</c:v>
                </c:pt>
                <c:pt idx="25">
                  <c:v>1520</c:v>
                </c:pt>
                <c:pt idx="26">
                  <c:v>1327</c:v>
                </c:pt>
                <c:pt idx="27">
                  <c:v>1205</c:v>
                </c:pt>
                <c:pt idx="28">
                  <c:v>1047</c:v>
                </c:pt>
                <c:pt idx="29">
                  <c:v>927</c:v>
                </c:pt>
                <c:pt idx="30">
                  <c:v>833</c:v>
                </c:pt>
                <c:pt idx="31">
                  <c:v>746</c:v>
                </c:pt>
                <c:pt idx="32">
                  <c:v>655</c:v>
                </c:pt>
                <c:pt idx="33">
                  <c:v>606</c:v>
                </c:pt>
                <c:pt idx="34">
                  <c:v>544</c:v>
                </c:pt>
                <c:pt idx="35">
                  <c:v>516</c:v>
                </c:pt>
                <c:pt idx="36">
                  <c:v>379</c:v>
                </c:pt>
                <c:pt idx="37">
                  <c:v>353</c:v>
                </c:pt>
                <c:pt idx="38">
                  <c:v>257</c:v>
                </c:pt>
                <c:pt idx="39">
                  <c:v>235</c:v>
                </c:pt>
                <c:pt idx="40">
                  <c:v>218</c:v>
                </c:pt>
                <c:pt idx="41">
                  <c:v>157</c:v>
                </c:pt>
                <c:pt idx="42">
                  <c:v>147</c:v>
                </c:pt>
                <c:pt idx="43">
                  <c:v>118</c:v>
                </c:pt>
                <c:pt idx="44">
                  <c:v>109</c:v>
                </c:pt>
                <c:pt idx="45">
                  <c:v>104</c:v>
                </c:pt>
                <c:pt idx="46">
                  <c:v>69</c:v>
                </c:pt>
                <c:pt idx="47">
                  <c:v>68</c:v>
                </c:pt>
                <c:pt idx="48">
                  <c:v>52</c:v>
                </c:pt>
                <c:pt idx="49">
                  <c:v>48</c:v>
                </c:pt>
              </c:numCache>
            </c:numRef>
          </c:val>
          <c:smooth val="0"/>
          <c:extLst>
            <c:ext xmlns:c16="http://schemas.microsoft.com/office/drawing/2014/chart" uri="{C3380CC4-5D6E-409C-BE32-E72D297353CC}">
              <c16:uniqueId val="{00000001-928B-8D45-A502-B9E26641DD12}"/>
            </c:ext>
          </c:extLst>
        </c:ser>
        <c:ser>
          <c:idx val="2"/>
          <c:order val="1"/>
          <c:tx>
            <c:strRef>
              <c:f>Sheet2!$A$164</c:f>
              <c:strCache>
                <c:ptCount val="1"/>
                <c:pt idx="0">
                  <c:v>3 nodes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Sheet2!$B$164:$AY$164</c:f>
              <c:numCache>
                <c:formatCode>General</c:formatCode>
                <c:ptCount val="50"/>
                <c:pt idx="0">
                  <c:v>5827</c:v>
                </c:pt>
                <c:pt idx="1">
                  <c:v>5826</c:v>
                </c:pt>
                <c:pt idx="2">
                  <c:v>5826</c:v>
                </c:pt>
                <c:pt idx="3">
                  <c:v>5822</c:v>
                </c:pt>
                <c:pt idx="4">
                  <c:v>5822</c:v>
                </c:pt>
                <c:pt idx="5">
                  <c:v>5819</c:v>
                </c:pt>
                <c:pt idx="6">
                  <c:v>5796</c:v>
                </c:pt>
                <c:pt idx="7">
                  <c:v>5779</c:v>
                </c:pt>
                <c:pt idx="8">
                  <c:v>5724</c:v>
                </c:pt>
                <c:pt idx="9">
                  <c:v>5668</c:v>
                </c:pt>
                <c:pt idx="10">
                  <c:v>5609</c:v>
                </c:pt>
                <c:pt idx="11">
                  <c:v>5496</c:v>
                </c:pt>
                <c:pt idx="12">
                  <c:v>5272</c:v>
                </c:pt>
                <c:pt idx="13">
                  <c:v>5055</c:v>
                </c:pt>
                <c:pt idx="14">
                  <c:v>4832</c:v>
                </c:pt>
                <c:pt idx="15">
                  <c:v>4539</c:v>
                </c:pt>
                <c:pt idx="16">
                  <c:v>4303</c:v>
                </c:pt>
                <c:pt idx="17">
                  <c:v>4030</c:v>
                </c:pt>
                <c:pt idx="18">
                  <c:v>3647</c:v>
                </c:pt>
                <c:pt idx="19">
                  <c:v>3370</c:v>
                </c:pt>
                <c:pt idx="20">
                  <c:v>3114</c:v>
                </c:pt>
                <c:pt idx="21">
                  <c:v>2832</c:v>
                </c:pt>
                <c:pt idx="22">
                  <c:v>2619</c:v>
                </c:pt>
                <c:pt idx="23">
                  <c:v>2405</c:v>
                </c:pt>
                <c:pt idx="24">
                  <c:v>2185</c:v>
                </c:pt>
                <c:pt idx="25">
                  <c:v>1978</c:v>
                </c:pt>
                <c:pt idx="26">
                  <c:v>1818</c:v>
                </c:pt>
                <c:pt idx="27">
                  <c:v>1614</c:v>
                </c:pt>
                <c:pt idx="28">
                  <c:v>1453</c:v>
                </c:pt>
                <c:pt idx="29">
                  <c:v>1341</c:v>
                </c:pt>
                <c:pt idx="30">
                  <c:v>1205</c:v>
                </c:pt>
                <c:pt idx="31">
                  <c:v>1094</c:v>
                </c:pt>
                <c:pt idx="32">
                  <c:v>1006</c:v>
                </c:pt>
                <c:pt idx="33">
                  <c:v>920</c:v>
                </c:pt>
                <c:pt idx="34">
                  <c:v>845</c:v>
                </c:pt>
                <c:pt idx="35">
                  <c:v>759</c:v>
                </c:pt>
                <c:pt idx="36">
                  <c:v>697</c:v>
                </c:pt>
                <c:pt idx="37">
                  <c:v>627</c:v>
                </c:pt>
                <c:pt idx="38">
                  <c:v>569</c:v>
                </c:pt>
                <c:pt idx="39">
                  <c:v>513</c:v>
                </c:pt>
                <c:pt idx="40">
                  <c:v>454</c:v>
                </c:pt>
                <c:pt idx="41">
                  <c:v>417</c:v>
                </c:pt>
                <c:pt idx="42">
                  <c:v>385</c:v>
                </c:pt>
                <c:pt idx="43">
                  <c:v>351</c:v>
                </c:pt>
                <c:pt idx="44">
                  <c:v>322</c:v>
                </c:pt>
                <c:pt idx="45">
                  <c:v>292</c:v>
                </c:pt>
                <c:pt idx="46">
                  <c:v>268</c:v>
                </c:pt>
                <c:pt idx="47">
                  <c:v>246</c:v>
                </c:pt>
                <c:pt idx="48">
                  <c:v>203</c:v>
                </c:pt>
                <c:pt idx="49">
                  <c:v>186</c:v>
                </c:pt>
              </c:numCache>
            </c:numRef>
          </c:val>
          <c:smooth val="0"/>
          <c:extLst>
            <c:ext xmlns:c16="http://schemas.microsoft.com/office/drawing/2014/chart" uri="{C3380CC4-5D6E-409C-BE32-E72D297353CC}">
              <c16:uniqueId val="{00000002-928B-8D45-A502-B9E26641DD12}"/>
            </c:ext>
          </c:extLst>
        </c:ser>
        <c:ser>
          <c:idx val="3"/>
          <c:order val="2"/>
          <c:tx>
            <c:strRef>
              <c:f>Sheet2!$A$165</c:f>
              <c:strCache>
                <c:ptCount val="1"/>
                <c:pt idx="0">
                  <c:v>4 nodes</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Sheet2!$B$165:$AY$165</c:f>
              <c:numCache>
                <c:formatCode>General</c:formatCode>
                <c:ptCount val="50"/>
                <c:pt idx="0">
                  <c:v>3493</c:v>
                </c:pt>
                <c:pt idx="1">
                  <c:v>3493</c:v>
                </c:pt>
                <c:pt idx="2">
                  <c:v>3493</c:v>
                </c:pt>
                <c:pt idx="3">
                  <c:v>3493</c:v>
                </c:pt>
                <c:pt idx="4">
                  <c:v>3493</c:v>
                </c:pt>
                <c:pt idx="5">
                  <c:v>3493</c:v>
                </c:pt>
                <c:pt idx="6">
                  <c:v>3493</c:v>
                </c:pt>
                <c:pt idx="7">
                  <c:v>3491</c:v>
                </c:pt>
                <c:pt idx="8">
                  <c:v>3489</c:v>
                </c:pt>
                <c:pt idx="9">
                  <c:v>3489</c:v>
                </c:pt>
                <c:pt idx="10">
                  <c:v>3485</c:v>
                </c:pt>
                <c:pt idx="11">
                  <c:v>3478</c:v>
                </c:pt>
                <c:pt idx="12">
                  <c:v>3461</c:v>
                </c:pt>
                <c:pt idx="13">
                  <c:v>3434</c:v>
                </c:pt>
                <c:pt idx="14">
                  <c:v>3414</c:v>
                </c:pt>
                <c:pt idx="15">
                  <c:v>3404</c:v>
                </c:pt>
                <c:pt idx="16">
                  <c:v>3309</c:v>
                </c:pt>
                <c:pt idx="17">
                  <c:v>3259</c:v>
                </c:pt>
                <c:pt idx="18">
                  <c:v>3171</c:v>
                </c:pt>
                <c:pt idx="19">
                  <c:v>3074</c:v>
                </c:pt>
                <c:pt idx="20">
                  <c:v>2947</c:v>
                </c:pt>
                <c:pt idx="21">
                  <c:v>2339</c:v>
                </c:pt>
                <c:pt idx="22">
                  <c:v>2225</c:v>
                </c:pt>
                <c:pt idx="23">
                  <c:v>2122</c:v>
                </c:pt>
                <c:pt idx="24">
                  <c:v>1951</c:v>
                </c:pt>
                <c:pt idx="25">
                  <c:v>1852</c:v>
                </c:pt>
                <c:pt idx="26">
                  <c:v>1726</c:v>
                </c:pt>
                <c:pt idx="27">
                  <c:v>1622</c:v>
                </c:pt>
                <c:pt idx="28">
                  <c:v>1492</c:v>
                </c:pt>
                <c:pt idx="29">
                  <c:v>1428</c:v>
                </c:pt>
                <c:pt idx="30">
                  <c:v>1322</c:v>
                </c:pt>
                <c:pt idx="31">
                  <c:v>1230</c:v>
                </c:pt>
                <c:pt idx="32">
                  <c:v>1143</c:v>
                </c:pt>
                <c:pt idx="33">
                  <c:v>1087</c:v>
                </c:pt>
                <c:pt idx="34">
                  <c:v>1016</c:v>
                </c:pt>
                <c:pt idx="35">
                  <c:v>951</c:v>
                </c:pt>
                <c:pt idx="36">
                  <c:v>873</c:v>
                </c:pt>
                <c:pt idx="37">
                  <c:v>806</c:v>
                </c:pt>
                <c:pt idx="38">
                  <c:v>743</c:v>
                </c:pt>
                <c:pt idx="39">
                  <c:v>707</c:v>
                </c:pt>
                <c:pt idx="40">
                  <c:v>644</c:v>
                </c:pt>
                <c:pt idx="41">
                  <c:v>599</c:v>
                </c:pt>
                <c:pt idx="42">
                  <c:v>562</c:v>
                </c:pt>
                <c:pt idx="43">
                  <c:v>522</c:v>
                </c:pt>
                <c:pt idx="44">
                  <c:v>481</c:v>
                </c:pt>
                <c:pt idx="45">
                  <c:v>457</c:v>
                </c:pt>
                <c:pt idx="46">
                  <c:v>439</c:v>
                </c:pt>
                <c:pt idx="47">
                  <c:v>414</c:v>
                </c:pt>
                <c:pt idx="48">
                  <c:v>381</c:v>
                </c:pt>
                <c:pt idx="49">
                  <c:v>357</c:v>
                </c:pt>
              </c:numCache>
            </c:numRef>
          </c:val>
          <c:smooth val="0"/>
          <c:extLst>
            <c:ext xmlns:c16="http://schemas.microsoft.com/office/drawing/2014/chart" uri="{C3380CC4-5D6E-409C-BE32-E72D297353CC}">
              <c16:uniqueId val="{00000003-928B-8D45-A502-B9E26641DD12}"/>
            </c:ext>
          </c:extLst>
        </c:ser>
        <c:ser>
          <c:idx val="4"/>
          <c:order val="3"/>
          <c:tx>
            <c:strRef>
              <c:f>Sheet2!$A$166</c:f>
              <c:strCache>
                <c:ptCount val="1"/>
                <c:pt idx="0">
                  <c:v>5 nodes</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Sheet2!$B$166:$AY$166</c:f>
              <c:numCache>
                <c:formatCode>General</c:formatCode>
                <c:ptCount val="50"/>
                <c:pt idx="0">
                  <c:v>1486</c:v>
                </c:pt>
                <c:pt idx="1">
                  <c:v>1486</c:v>
                </c:pt>
                <c:pt idx="2">
                  <c:v>1486</c:v>
                </c:pt>
                <c:pt idx="3">
                  <c:v>1486</c:v>
                </c:pt>
                <c:pt idx="4">
                  <c:v>1486</c:v>
                </c:pt>
                <c:pt idx="5">
                  <c:v>1485</c:v>
                </c:pt>
                <c:pt idx="6">
                  <c:v>1485</c:v>
                </c:pt>
                <c:pt idx="7">
                  <c:v>1484</c:v>
                </c:pt>
                <c:pt idx="8">
                  <c:v>1484</c:v>
                </c:pt>
                <c:pt idx="9">
                  <c:v>1484</c:v>
                </c:pt>
                <c:pt idx="10">
                  <c:v>1484</c:v>
                </c:pt>
                <c:pt idx="11">
                  <c:v>1484</c:v>
                </c:pt>
                <c:pt idx="12">
                  <c:v>1484</c:v>
                </c:pt>
                <c:pt idx="13">
                  <c:v>1483</c:v>
                </c:pt>
                <c:pt idx="14">
                  <c:v>1469</c:v>
                </c:pt>
                <c:pt idx="15">
                  <c:v>1460</c:v>
                </c:pt>
                <c:pt idx="16">
                  <c:v>1457</c:v>
                </c:pt>
                <c:pt idx="17">
                  <c:v>1454</c:v>
                </c:pt>
                <c:pt idx="18">
                  <c:v>1453</c:v>
                </c:pt>
                <c:pt idx="19">
                  <c:v>1443</c:v>
                </c:pt>
                <c:pt idx="20">
                  <c:v>1418</c:v>
                </c:pt>
                <c:pt idx="21">
                  <c:v>1406</c:v>
                </c:pt>
                <c:pt idx="22">
                  <c:v>1391</c:v>
                </c:pt>
                <c:pt idx="23">
                  <c:v>1374</c:v>
                </c:pt>
                <c:pt idx="24">
                  <c:v>1328</c:v>
                </c:pt>
                <c:pt idx="25">
                  <c:v>1278</c:v>
                </c:pt>
                <c:pt idx="26">
                  <c:v>1246</c:v>
                </c:pt>
                <c:pt idx="27">
                  <c:v>1199</c:v>
                </c:pt>
                <c:pt idx="28">
                  <c:v>1166</c:v>
                </c:pt>
                <c:pt idx="29">
                  <c:v>1122</c:v>
                </c:pt>
                <c:pt idx="30">
                  <c:v>1075</c:v>
                </c:pt>
                <c:pt idx="31">
                  <c:v>1026</c:v>
                </c:pt>
                <c:pt idx="32">
                  <c:v>982</c:v>
                </c:pt>
                <c:pt idx="33">
                  <c:v>926</c:v>
                </c:pt>
                <c:pt idx="34">
                  <c:v>882</c:v>
                </c:pt>
                <c:pt idx="35">
                  <c:v>837</c:v>
                </c:pt>
                <c:pt idx="36">
                  <c:v>793</c:v>
                </c:pt>
                <c:pt idx="37">
                  <c:v>733</c:v>
                </c:pt>
                <c:pt idx="38">
                  <c:v>688</c:v>
                </c:pt>
                <c:pt idx="39">
                  <c:v>654</c:v>
                </c:pt>
                <c:pt idx="40">
                  <c:v>612</c:v>
                </c:pt>
                <c:pt idx="41">
                  <c:v>571</c:v>
                </c:pt>
                <c:pt idx="42">
                  <c:v>536</c:v>
                </c:pt>
                <c:pt idx="43">
                  <c:v>500</c:v>
                </c:pt>
                <c:pt idx="44">
                  <c:v>475</c:v>
                </c:pt>
                <c:pt idx="45">
                  <c:v>444</c:v>
                </c:pt>
                <c:pt idx="46">
                  <c:v>427</c:v>
                </c:pt>
                <c:pt idx="47">
                  <c:v>403</c:v>
                </c:pt>
                <c:pt idx="48">
                  <c:v>373</c:v>
                </c:pt>
                <c:pt idx="49">
                  <c:v>347</c:v>
                </c:pt>
              </c:numCache>
            </c:numRef>
          </c:val>
          <c:smooth val="0"/>
          <c:extLst>
            <c:ext xmlns:c16="http://schemas.microsoft.com/office/drawing/2014/chart" uri="{C3380CC4-5D6E-409C-BE32-E72D297353CC}">
              <c16:uniqueId val="{00000004-928B-8D45-A502-B9E26641DD12}"/>
            </c:ext>
          </c:extLst>
        </c:ser>
        <c:ser>
          <c:idx val="5"/>
          <c:order val="4"/>
          <c:tx>
            <c:strRef>
              <c:f>Sheet2!$A$167</c:f>
              <c:strCache>
                <c:ptCount val="1"/>
                <c:pt idx="0">
                  <c:v>6 nodes</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Sheet2!$B$167:$AY$167</c:f>
              <c:numCache>
                <c:formatCode>General</c:formatCode>
                <c:ptCount val="50"/>
                <c:pt idx="0">
                  <c:v>912</c:v>
                </c:pt>
                <c:pt idx="1">
                  <c:v>912</c:v>
                </c:pt>
                <c:pt idx="2">
                  <c:v>912</c:v>
                </c:pt>
                <c:pt idx="3">
                  <c:v>912</c:v>
                </c:pt>
                <c:pt idx="4">
                  <c:v>912</c:v>
                </c:pt>
                <c:pt idx="5">
                  <c:v>912</c:v>
                </c:pt>
                <c:pt idx="6">
                  <c:v>911</c:v>
                </c:pt>
                <c:pt idx="7">
                  <c:v>911</c:v>
                </c:pt>
                <c:pt idx="8">
                  <c:v>911</c:v>
                </c:pt>
                <c:pt idx="9">
                  <c:v>911</c:v>
                </c:pt>
                <c:pt idx="10">
                  <c:v>911</c:v>
                </c:pt>
                <c:pt idx="11">
                  <c:v>911</c:v>
                </c:pt>
                <c:pt idx="12">
                  <c:v>911</c:v>
                </c:pt>
                <c:pt idx="13">
                  <c:v>911</c:v>
                </c:pt>
                <c:pt idx="14">
                  <c:v>911</c:v>
                </c:pt>
                <c:pt idx="15">
                  <c:v>910</c:v>
                </c:pt>
                <c:pt idx="16">
                  <c:v>908</c:v>
                </c:pt>
                <c:pt idx="17">
                  <c:v>907</c:v>
                </c:pt>
                <c:pt idx="18">
                  <c:v>904</c:v>
                </c:pt>
                <c:pt idx="19">
                  <c:v>904</c:v>
                </c:pt>
                <c:pt idx="20">
                  <c:v>904</c:v>
                </c:pt>
                <c:pt idx="21">
                  <c:v>903</c:v>
                </c:pt>
                <c:pt idx="22">
                  <c:v>902</c:v>
                </c:pt>
                <c:pt idx="23">
                  <c:v>901</c:v>
                </c:pt>
                <c:pt idx="24">
                  <c:v>884</c:v>
                </c:pt>
                <c:pt idx="25">
                  <c:v>883</c:v>
                </c:pt>
                <c:pt idx="26">
                  <c:v>874</c:v>
                </c:pt>
                <c:pt idx="27">
                  <c:v>866</c:v>
                </c:pt>
                <c:pt idx="28">
                  <c:v>858</c:v>
                </c:pt>
                <c:pt idx="29">
                  <c:v>844</c:v>
                </c:pt>
                <c:pt idx="30">
                  <c:v>813</c:v>
                </c:pt>
                <c:pt idx="31">
                  <c:v>793</c:v>
                </c:pt>
                <c:pt idx="32">
                  <c:v>777</c:v>
                </c:pt>
                <c:pt idx="33">
                  <c:v>754</c:v>
                </c:pt>
                <c:pt idx="34">
                  <c:v>732</c:v>
                </c:pt>
                <c:pt idx="35">
                  <c:v>715</c:v>
                </c:pt>
                <c:pt idx="36">
                  <c:v>682</c:v>
                </c:pt>
                <c:pt idx="37">
                  <c:v>661</c:v>
                </c:pt>
                <c:pt idx="38">
                  <c:v>643</c:v>
                </c:pt>
                <c:pt idx="39">
                  <c:v>613</c:v>
                </c:pt>
                <c:pt idx="40">
                  <c:v>594</c:v>
                </c:pt>
                <c:pt idx="41">
                  <c:v>576</c:v>
                </c:pt>
                <c:pt idx="42">
                  <c:v>554</c:v>
                </c:pt>
                <c:pt idx="43">
                  <c:v>536</c:v>
                </c:pt>
                <c:pt idx="44">
                  <c:v>516</c:v>
                </c:pt>
                <c:pt idx="45">
                  <c:v>496</c:v>
                </c:pt>
                <c:pt idx="46">
                  <c:v>485</c:v>
                </c:pt>
                <c:pt idx="47">
                  <c:v>465</c:v>
                </c:pt>
                <c:pt idx="48">
                  <c:v>440</c:v>
                </c:pt>
                <c:pt idx="49">
                  <c:v>416</c:v>
                </c:pt>
              </c:numCache>
            </c:numRef>
          </c:val>
          <c:smooth val="0"/>
          <c:extLst>
            <c:ext xmlns:c16="http://schemas.microsoft.com/office/drawing/2014/chart" uri="{C3380CC4-5D6E-409C-BE32-E72D297353CC}">
              <c16:uniqueId val="{00000005-928B-8D45-A502-B9E26641DD12}"/>
            </c:ext>
          </c:extLst>
        </c:ser>
        <c:dLbls>
          <c:showLegendKey val="0"/>
          <c:showVal val="0"/>
          <c:showCatName val="0"/>
          <c:showSerName val="0"/>
          <c:showPercent val="0"/>
          <c:showBubbleSize val="0"/>
        </c:dLbls>
        <c:marker val="1"/>
        <c:smooth val="0"/>
        <c:axId val="248982271"/>
        <c:axId val="265913519"/>
      </c:lineChart>
      <c:catAx>
        <c:axId val="248982271"/>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Amount</a:t>
                </a:r>
                <a:r>
                  <a:rPr lang="en-US" sz="1200" baseline="0"/>
                  <a:t> of tokens</a:t>
                </a:r>
                <a:endParaRPr lang="en-US" sz="1200"/>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5913519"/>
        <c:crosses val="autoZero"/>
        <c:auto val="1"/>
        <c:lblAlgn val="ctr"/>
        <c:lblOffset val="100"/>
        <c:noMultiLvlLbl val="0"/>
      </c:catAx>
      <c:valAx>
        <c:axId val="2659135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a:effectLst/>
                  </a:rPr>
                  <a:t>Amount of clone classes</a:t>
                </a:r>
                <a:endParaRPr lang="en-US" sz="1200">
                  <a:effectLst/>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89822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Sheet2!$A$164</c:f>
              <c:strCache>
                <c:ptCount val="1"/>
                <c:pt idx="0">
                  <c:v>3 nodes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Sheet2!$B$164:$AY$164</c:f>
              <c:numCache>
                <c:formatCode>General</c:formatCode>
                <c:ptCount val="50"/>
                <c:pt idx="0">
                  <c:v>5827</c:v>
                </c:pt>
                <c:pt idx="1">
                  <c:v>5826</c:v>
                </c:pt>
                <c:pt idx="2">
                  <c:v>5826</c:v>
                </c:pt>
                <c:pt idx="3">
                  <c:v>5822</c:v>
                </c:pt>
                <c:pt idx="4">
                  <c:v>5822</c:v>
                </c:pt>
                <c:pt idx="5">
                  <c:v>5819</c:v>
                </c:pt>
                <c:pt idx="6">
                  <c:v>5796</c:v>
                </c:pt>
                <c:pt idx="7">
                  <c:v>5779</c:v>
                </c:pt>
                <c:pt idx="8">
                  <c:v>5724</c:v>
                </c:pt>
                <c:pt idx="9">
                  <c:v>5668</c:v>
                </c:pt>
                <c:pt idx="10">
                  <c:v>5609</c:v>
                </c:pt>
                <c:pt idx="11">
                  <c:v>5496</c:v>
                </c:pt>
                <c:pt idx="12">
                  <c:v>5272</c:v>
                </c:pt>
                <c:pt idx="13">
                  <c:v>5055</c:v>
                </c:pt>
                <c:pt idx="14">
                  <c:v>4832</c:v>
                </c:pt>
                <c:pt idx="15">
                  <c:v>4539</c:v>
                </c:pt>
                <c:pt idx="16">
                  <c:v>4303</c:v>
                </c:pt>
                <c:pt idx="17">
                  <c:v>4030</c:v>
                </c:pt>
                <c:pt idx="18">
                  <c:v>3647</c:v>
                </c:pt>
                <c:pt idx="19">
                  <c:v>3370</c:v>
                </c:pt>
                <c:pt idx="20">
                  <c:v>3114</c:v>
                </c:pt>
                <c:pt idx="21">
                  <c:v>2832</c:v>
                </c:pt>
                <c:pt idx="22">
                  <c:v>2619</c:v>
                </c:pt>
                <c:pt idx="23">
                  <c:v>2405</c:v>
                </c:pt>
                <c:pt idx="24">
                  <c:v>2185</c:v>
                </c:pt>
                <c:pt idx="25">
                  <c:v>1978</c:v>
                </c:pt>
                <c:pt idx="26">
                  <c:v>1818</c:v>
                </c:pt>
                <c:pt idx="27">
                  <c:v>1614</c:v>
                </c:pt>
                <c:pt idx="28">
                  <c:v>1453</c:v>
                </c:pt>
                <c:pt idx="29">
                  <c:v>1341</c:v>
                </c:pt>
                <c:pt idx="30">
                  <c:v>1205</c:v>
                </c:pt>
                <c:pt idx="31">
                  <c:v>1094</c:v>
                </c:pt>
                <c:pt idx="32">
                  <c:v>1006</c:v>
                </c:pt>
                <c:pt idx="33">
                  <c:v>920</c:v>
                </c:pt>
                <c:pt idx="34">
                  <c:v>845</c:v>
                </c:pt>
                <c:pt idx="35">
                  <c:v>759</c:v>
                </c:pt>
                <c:pt idx="36">
                  <c:v>697</c:v>
                </c:pt>
                <c:pt idx="37">
                  <c:v>627</c:v>
                </c:pt>
                <c:pt idx="38">
                  <c:v>569</c:v>
                </c:pt>
                <c:pt idx="39">
                  <c:v>513</c:v>
                </c:pt>
                <c:pt idx="40">
                  <c:v>454</c:v>
                </c:pt>
                <c:pt idx="41">
                  <c:v>417</c:v>
                </c:pt>
                <c:pt idx="42">
                  <c:v>385</c:v>
                </c:pt>
                <c:pt idx="43">
                  <c:v>351</c:v>
                </c:pt>
                <c:pt idx="44">
                  <c:v>322</c:v>
                </c:pt>
                <c:pt idx="45">
                  <c:v>292</c:v>
                </c:pt>
                <c:pt idx="46">
                  <c:v>268</c:v>
                </c:pt>
                <c:pt idx="47">
                  <c:v>246</c:v>
                </c:pt>
                <c:pt idx="48">
                  <c:v>203</c:v>
                </c:pt>
                <c:pt idx="49">
                  <c:v>186</c:v>
                </c:pt>
              </c:numCache>
            </c:numRef>
          </c:val>
          <c:smooth val="0"/>
          <c:extLst>
            <c:ext xmlns:c16="http://schemas.microsoft.com/office/drawing/2014/chart" uri="{C3380CC4-5D6E-409C-BE32-E72D297353CC}">
              <c16:uniqueId val="{00000002-928B-8D45-A502-B9E26641DD12}"/>
            </c:ext>
          </c:extLst>
        </c:ser>
        <c:ser>
          <c:idx val="3"/>
          <c:order val="1"/>
          <c:tx>
            <c:strRef>
              <c:f>Sheet2!$A$165</c:f>
              <c:strCache>
                <c:ptCount val="1"/>
                <c:pt idx="0">
                  <c:v>4 nodes</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Sheet2!$B$165:$AY$165</c:f>
              <c:numCache>
                <c:formatCode>General</c:formatCode>
                <c:ptCount val="50"/>
                <c:pt idx="0">
                  <c:v>3493</c:v>
                </c:pt>
                <c:pt idx="1">
                  <c:v>3493</c:v>
                </c:pt>
                <c:pt idx="2">
                  <c:v>3493</c:v>
                </c:pt>
                <c:pt idx="3">
                  <c:v>3493</c:v>
                </c:pt>
                <c:pt idx="4">
                  <c:v>3493</c:v>
                </c:pt>
                <c:pt idx="5">
                  <c:v>3493</c:v>
                </c:pt>
                <c:pt idx="6">
                  <c:v>3493</c:v>
                </c:pt>
                <c:pt idx="7">
                  <c:v>3491</c:v>
                </c:pt>
                <c:pt idx="8">
                  <c:v>3489</c:v>
                </c:pt>
                <c:pt idx="9">
                  <c:v>3489</c:v>
                </c:pt>
                <c:pt idx="10">
                  <c:v>3485</c:v>
                </c:pt>
                <c:pt idx="11">
                  <c:v>3478</c:v>
                </c:pt>
                <c:pt idx="12">
                  <c:v>3461</c:v>
                </c:pt>
                <c:pt idx="13">
                  <c:v>3434</c:v>
                </c:pt>
                <c:pt idx="14">
                  <c:v>3414</c:v>
                </c:pt>
                <c:pt idx="15">
                  <c:v>3404</c:v>
                </c:pt>
                <c:pt idx="16">
                  <c:v>3309</c:v>
                </c:pt>
                <c:pt idx="17">
                  <c:v>3259</c:v>
                </c:pt>
                <c:pt idx="18">
                  <c:v>3171</c:v>
                </c:pt>
                <c:pt idx="19">
                  <c:v>3074</c:v>
                </c:pt>
                <c:pt idx="20">
                  <c:v>2947</c:v>
                </c:pt>
                <c:pt idx="21">
                  <c:v>2339</c:v>
                </c:pt>
                <c:pt idx="22">
                  <c:v>2225</c:v>
                </c:pt>
                <c:pt idx="23">
                  <c:v>2122</c:v>
                </c:pt>
                <c:pt idx="24">
                  <c:v>1951</c:v>
                </c:pt>
                <c:pt idx="25">
                  <c:v>1852</c:v>
                </c:pt>
                <c:pt idx="26">
                  <c:v>1726</c:v>
                </c:pt>
                <c:pt idx="27">
                  <c:v>1622</c:v>
                </c:pt>
                <c:pt idx="28">
                  <c:v>1492</c:v>
                </c:pt>
                <c:pt idx="29">
                  <c:v>1428</c:v>
                </c:pt>
                <c:pt idx="30">
                  <c:v>1322</c:v>
                </c:pt>
                <c:pt idx="31">
                  <c:v>1230</c:v>
                </c:pt>
                <c:pt idx="32">
                  <c:v>1143</c:v>
                </c:pt>
                <c:pt idx="33">
                  <c:v>1087</c:v>
                </c:pt>
                <c:pt idx="34">
                  <c:v>1016</c:v>
                </c:pt>
                <c:pt idx="35">
                  <c:v>951</c:v>
                </c:pt>
                <c:pt idx="36">
                  <c:v>873</c:v>
                </c:pt>
                <c:pt idx="37">
                  <c:v>806</c:v>
                </c:pt>
                <c:pt idx="38">
                  <c:v>743</c:v>
                </c:pt>
                <c:pt idx="39">
                  <c:v>707</c:v>
                </c:pt>
                <c:pt idx="40">
                  <c:v>644</c:v>
                </c:pt>
                <c:pt idx="41">
                  <c:v>599</c:v>
                </c:pt>
                <c:pt idx="42">
                  <c:v>562</c:v>
                </c:pt>
                <c:pt idx="43">
                  <c:v>522</c:v>
                </c:pt>
                <c:pt idx="44">
                  <c:v>481</c:v>
                </c:pt>
                <c:pt idx="45">
                  <c:v>457</c:v>
                </c:pt>
                <c:pt idx="46">
                  <c:v>439</c:v>
                </c:pt>
                <c:pt idx="47">
                  <c:v>414</c:v>
                </c:pt>
                <c:pt idx="48">
                  <c:v>381</c:v>
                </c:pt>
                <c:pt idx="49">
                  <c:v>357</c:v>
                </c:pt>
              </c:numCache>
            </c:numRef>
          </c:val>
          <c:smooth val="0"/>
          <c:extLst>
            <c:ext xmlns:c16="http://schemas.microsoft.com/office/drawing/2014/chart" uri="{C3380CC4-5D6E-409C-BE32-E72D297353CC}">
              <c16:uniqueId val="{00000003-928B-8D45-A502-B9E26641DD12}"/>
            </c:ext>
          </c:extLst>
        </c:ser>
        <c:ser>
          <c:idx val="4"/>
          <c:order val="2"/>
          <c:tx>
            <c:strRef>
              <c:f>Sheet2!$A$166</c:f>
              <c:strCache>
                <c:ptCount val="1"/>
                <c:pt idx="0">
                  <c:v>5 nodes</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Sheet2!$B$166:$AY$166</c:f>
              <c:numCache>
                <c:formatCode>General</c:formatCode>
                <c:ptCount val="50"/>
                <c:pt idx="0">
                  <c:v>1486</c:v>
                </c:pt>
                <c:pt idx="1">
                  <c:v>1486</c:v>
                </c:pt>
                <c:pt idx="2">
                  <c:v>1486</c:v>
                </c:pt>
                <c:pt idx="3">
                  <c:v>1486</c:v>
                </c:pt>
                <c:pt idx="4">
                  <c:v>1486</c:v>
                </c:pt>
                <c:pt idx="5">
                  <c:v>1485</c:v>
                </c:pt>
                <c:pt idx="6">
                  <c:v>1485</c:v>
                </c:pt>
                <c:pt idx="7">
                  <c:v>1484</c:v>
                </c:pt>
                <c:pt idx="8">
                  <c:v>1484</c:v>
                </c:pt>
                <c:pt idx="9">
                  <c:v>1484</c:v>
                </c:pt>
                <c:pt idx="10">
                  <c:v>1484</c:v>
                </c:pt>
                <c:pt idx="11">
                  <c:v>1484</c:v>
                </c:pt>
                <c:pt idx="12">
                  <c:v>1484</c:v>
                </c:pt>
                <c:pt idx="13">
                  <c:v>1483</c:v>
                </c:pt>
                <c:pt idx="14">
                  <c:v>1469</c:v>
                </c:pt>
                <c:pt idx="15">
                  <c:v>1460</c:v>
                </c:pt>
                <c:pt idx="16">
                  <c:v>1457</c:v>
                </c:pt>
                <c:pt idx="17">
                  <c:v>1454</c:v>
                </c:pt>
                <c:pt idx="18">
                  <c:v>1453</c:v>
                </c:pt>
                <c:pt idx="19">
                  <c:v>1443</c:v>
                </c:pt>
                <c:pt idx="20">
                  <c:v>1418</c:v>
                </c:pt>
                <c:pt idx="21">
                  <c:v>1406</c:v>
                </c:pt>
                <c:pt idx="22">
                  <c:v>1391</c:v>
                </c:pt>
                <c:pt idx="23">
                  <c:v>1374</c:v>
                </c:pt>
                <c:pt idx="24">
                  <c:v>1328</c:v>
                </c:pt>
                <c:pt idx="25">
                  <c:v>1278</c:v>
                </c:pt>
                <c:pt idx="26">
                  <c:v>1246</c:v>
                </c:pt>
                <c:pt idx="27">
                  <c:v>1199</c:v>
                </c:pt>
                <c:pt idx="28">
                  <c:v>1166</c:v>
                </c:pt>
                <c:pt idx="29">
                  <c:v>1122</c:v>
                </c:pt>
                <c:pt idx="30">
                  <c:v>1075</c:v>
                </c:pt>
                <c:pt idx="31">
                  <c:v>1026</c:v>
                </c:pt>
                <c:pt idx="32">
                  <c:v>982</c:v>
                </c:pt>
                <c:pt idx="33">
                  <c:v>926</c:v>
                </c:pt>
                <c:pt idx="34">
                  <c:v>882</c:v>
                </c:pt>
                <c:pt idx="35">
                  <c:v>837</c:v>
                </c:pt>
                <c:pt idx="36">
                  <c:v>793</c:v>
                </c:pt>
                <c:pt idx="37">
                  <c:v>733</c:v>
                </c:pt>
                <c:pt idx="38">
                  <c:v>688</c:v>
                </c:pt>
                <c:pt idx="39">
                  <c:v>654</c:v>
                </c:pt>
                <c:pt idx="40">
                  <c:v>612</c:v>
                </c:pt>
                <c:pt idx="41">
                  <c:v>571</c:v>
                </c:pt>
                <c:pt idx="42">
                  <c:v>536</c:v>
                </c:pt>
                <c:pt idx="43">
                  <c:v>500</c:v>
                </c:pt>
                <c:pt idx="44">
                  <c:v>475</c:v>
                </c:pt>
                <c:pt idx="45">
                  <c:v>444</c:v>
                </c:pt>
                <c:pt idx="46">
                  <c:v>427</c:v>
                </c:pt>
                <c:pt idx="47">
                  <c:v>403</c:v>
                </c:pt>
                <c:pt idx="48">
                  <c:v>373</c:v>
                </c:pt>
                <c:pt idx="49">
                  <c:v>347</c:v>
                </c:pt>
              </c:numCache>
            </c:numRef>
          </c:val>
          <c:smooth val="0"/>
          <c:extLst>
            <c:ext xmlns:c16="http://schemas.microsoft.com/office/drawing/2014/chart" uri="{C3380CC4-5D6E-409C-BE32-E72D297353CC}">
              <c16:uniqueId val="{00000004-928B-8D45-A502-B9E26641DD12}"/>
            </c:ext>
          </c:extLst>
        </c:ser>
        <c:ser>
          <c:idx val="5"/>
          <c:order val="3"/>
          <c:tx>
            <c:strRef>
              <c:f>Sheet2!$A$167</c:f>
              <c:strCache>
                <c:ptCount val="1"/>
                <c:pt idx="0">
                  <c:v>6 nodes</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Sheet2!$B$167:$AY$167</c:f>
              <c:numCache>
                <c:formatCode>General</c:formatCode>
                <c:ptCount val="50"/>
                <c:pt idx="0">
                  <c:v>912</c:v>
                </c:pt>
                <c:pt idx="1">
                  <c:v>912</c:v>
                </c:pt>
                <c:pt idx="2">
                  <c:v>912</c:v>
                </c:pt>
                <c:pt idx="3">
                  <c:v>912</c:v>
                </c:pt>
                <c:pt idx="4">
                  <c:v>912</c:v>
                </c:pt>
                <c:pt idx="5">
                  <c:v>912</c:v>
                </c:pt>
                <c:pt idx="6">
                  <c:v>911</c:v>
                </c:pt>
                <c:pt idx="7">
                  <c:v>911</c:v>
                </c:pt>
                <c:pt idx="8">
                  <c:v>911</c:v>
                </c:pt>
                <c:pt idx="9">
                  <c:v>911</c:v>
                </c:pt>
                <c:pt idx="10">
                  <c:v>911</c:v>
                </c:pt>
                <c:pt idx="11">
                  <c:v>911</c:v>
                </c:pt>
                <c:pt idx="12">
                  <c:v>911</c:v>
                </c:pt>
                <c:pt idx="13">
                  <c:v>911</c:v>
                </c:pt>
                <c:pt idx="14">
                  <c:v>911</c:v>
                </c:pt>
                <c:pt idx="15">
                  <c:v>910</c:v>
                </c:pt>
                <c:pt idx="16">
                  <c:v>908</c:v>
                </c:pt>
                <c:pt idx="17">
                  <c:v>907</c:v>
                </c:pt>
                <c:pt idx="18">
                  <c:v>904</c:v>
                </c:pt>
                <c:pt idx="19">
                  <c:v>904</c:v>
                </c:pt>
                <c:pt idx="20">
                  <c:v>904</c:v>
                </c:pt>
                <c:pt idx="21">
                  <c:v>903</c:v>
                </c:pt>
                <c:pt idx="22">
                  <c:v>902</c:v>
                </c:pt>
                <c:pt idx="23">
                  <c:v>901</c:v>
                </c:pt>
                <c:pt idx="24">
                  <c:v>884</c:v>
                </c:pt>
                <c:pt idx="25">
                  <c:v>883</c:v>
                </c:pt>
                <c:pt idx="26">
                  <c:v>874</c:v>
                </c:pt>
                <c:pt idx="27">
                  <c:v>866</c:v>
                </c:pt>
                <c:pt idx="28">
                  <c:v>858</c:v>
                </c:pt>
                <c:pt idx="29">
                  <c:v>844</c:v>
                </c:pt>
                <c:pt idx="30">
                  <c:v>813</c:v>
                </c:pt>
                <c:pt idx="31">
                  <c:v>793</c:v>
                </c:pt>
                <c:pt idx="32">
                  <c:v>777</c:v>
                </c:pt>
                <c:pt idx="33">
                  <c:v>754</c:v>
                </c:pt>
                <c:pt idx="34">
                  <c:v>732</c:v>
                </c:pt>
                <c:pt idx="35">
                  <c:v>715</c:v>
                </c:pt>
                <c:pt idx="36">
                  <c:v>682</c:v>
                </c:pt>
                <c:pt idx="37">
                  <c:v>661</c:v>
                </c:pt>
                <c:pt idx="38">
                  <c:v>643</c:v>
                </c:pt>
                <c:pt idx="39">
                  <c:v>613</c:v>
                </c:pt>
                <c:pt idx="40">
                  <c:v>594</c:v>
                </c:pt>
                <c:pt idx="41">
                  <c:v>576</c:v>
                </c:pt>
                <c:pt idx="42">
                  <c:v>554</c:v>
                </c:pt>
                <c:pt idx="43">
                  <c:v>536</c:v>
                </c:pt>
                <c:pt idx="44">
                  <c:v>516</c:v>
                </c:pt>
                <c:pt idx="45">
                  <c:v>496</c:v>
                </c:pt>
                <c:pt idx="46">
                  <c:v>485</c:v>
                </c:pt>
                <c:pt idx="47">
                  <c:v>465</c:v>
                </c:pt>
                <c:pt idx="48">
                  <c:v>440</c:v>
                </c:pt>
                <c:pt idx="49">
                  <c:v>416</c:v>
                </c:pt>
              </c:numCache>
            </c:numRef>
          </c:val>
          <c:smooth val="0"/>
          <c:extLst>
            <c:ext xmlns:c16="http://schemas.microsoft.com/office/drawing/2014/chart" uri="{C3380CC4-5D6E-409C-BE32-E72D297353CC}">
              <c16:uniqueId val="{00000005-928B-8D45-A502-B9E26641DD12}"/>
            </c:ext>
          </c:extLst>
        </c:ser>
        <c:dLbls>
          <c:showLegendKey val="0"/>
          <c:showVal val="0"/>
          <c:showCatName val="0"/>
          <c:showSerName val="0"/>
          <c:showPercent val="0"/>
          <c:showBubbleSize val="0"/>
        </c:dLbls>
        <c:marker val="1"/>
        <c:smooth val="0"/>
        <c:axId val="248982271"/>
        <c:axId val="265913519"/>
      </c:lineChart>
      <c:catAx>
        <c:axId val="248982271"/>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Amount</a:t>
                </a:r>
                <a:r>
                  <a:rPr lang="en-US" sz="1200" baseline="0"/>
                  <a:t> of tokens</a:t>
                </a:r>
                <a:endParaRPr lang="en-US" sz="1200"/>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5913519"/>
        <c:crosses val="autoZero"/>
        <c:auto val="1"/>
        <c:lblAlgn val="ctr"/>
        <c:lblOffset val="100"/>
        <c:noMultiLvlLbl val="0"/>
      </c:catAx>
      <c:valAx>
        <c:axId val="2659135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a:effectLst/>
                  </a:rPr>
                  <a:t>Amount of clone classes</a:t>
                </a:r>
                <a:endParaRPr lang="en-US" sz="1200">
                  <a:effectLst/>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89822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RunAllConfigs!$V$3</c:f>
              <c:strCache>
                <c:ptCount val="1"/>
                <c:pt idx="0">
                  <c:v>Cloned Declarations/Statements</c:v>
                </c:pt>
              </c:strCache>
            </c:strRef>
          </c:tx>
          <c:spPr>
            <a:solidFill>
              <a:srgbClr val="468A1A"/>
            </a:solidFill>
            <a:ln>
              <a:noFill/>
            </a:ln>
          </c:spPr>
          <c:invertIfNegative val="0"/>
          <c:dPt>
            <c:idx val="0"/>
            <c:invertIfNegative val="0"/>
            <c:bubble3D val="0"/>
            <c:spPr>
              <a:solidFill>
                <a:srgbClr val="00A933"/>
              </a:solidFill>
              <a:ln>
                <a:noFill/>
              </a:ln>
            </c:spPr>
            <c:extLst>
              <c:ext xmlns:c16="http://schemas.microsoft.com/office/drawing/2014/chart" uri="{C3380CC4-5D6E-409C-BE32-E72D297353CC}">
                <c16:uniqueId val="{00000001-A17A-4441-AB1C-3691663E2080}"/>
              </c:ext>
            </c:extLst>
          </c:dPt>
          <c:dPt>
            <c:idx val="1"/>
            <c:invertIfNegative val="0"/>
            <c:bubble3D val="0"/>
            <c:spPr>
              <a:solidFill>
                <a:srgbClr val="00A933"/>
              </a:solidFill>
              <a:ln>
                <a:noFill/>
              </a:ln>
            </c:spPr>
            <c:extLst>
              <c:ext xmlns:c16="http://schemas.microsoft.com/office/drawing/2014/chart" uri="{C3380CC4-5D6E-409C-BE32-E72D297353CC}">
                <c16:uniqueId val="{00000003-A17A-4441-AB1C-3691663E2080}"/>
              </c:ext>
            </c:extLst>
          </c:dPt>
          <c:dPt>
            <c:idx val="2"/>
            <c:invertIfNegative val="0"/>
            <c:bubble3D val="0"/>
            <c:spPr>
              <a:solidFill>
                <a:srgbClr val="2A6099"/>
              </a:solidFill>
              <a:ln>
                <a:noFill/>
              </a:ln>
            </c:spPr>
            <c:extLst>
              <c:ext xmlns:c16="http://schemas.microsoft.com/office/drawing/2014/chart" uri="{C3380CC4-5D6E-409C-BE32-E72D297353CC}">
                <c16:uniqueId val="{00000005-A17A-4441-AB1C-3691663E2080}"/>
              </c:ext>
            </c:extLst>
          </c:dPt>
          <c:dPt>
            <c:idx val="3"/>
            <c:invertIfNegative val="0"/>
            <c:bubble3D val="0"/>
            <c:spPr>
              <a:solidFill>
                <a:srgbClr val="2A6099"/>
              </a:solidFill>
              <a:ln>
                <a:noFill/>
              </a:ln>
            </c:spPr>
            <c:extLst>
              <c:ext xmlns:c16="http://schemas.microsoft.com/office/drawing/2014/chart" uri="{C3380CC4-5D6E-409C-BE32-E72D297353CC}">
                <c16:uniqueId val="{00000007-A17A-4441-AB1C-3691663E2080}"/>
              </c:ext>
            </c:extLst>
          </c:dPt>
          <c:dPt>
            <c:idx val="4"/>
            <c:invertIfNegative val="0"/>
            <c:bubble3D val="0"/>
            <c:spPr>
              <a:solidFill>
                <a:srgbClr val="FFBF00"/>
              </a:solidFill>
              <a:ln>
                <a:noFill/>
              </a:ln>
            </c:spPr>
            <c:extLst>
              <c:ext xmlns:c16="http://schemas.microsoft.com/office/drawing/2014/chart" uri="{C3380CC4-5D6E-409C-BE32-E72D297353CC}">
                <c16:uniqueId val="{00000009-A17A-4441-AB1C-3691663E2080}"/>
              </c:ext>
            </c:extLst>
          </c:dPt>
          <c:dPt>
            <c:idx val="5"/>
            <c:invertIfNegative val="0"/>
            <c:bubble3D val="0"/>
            <c:spPr>
              <a:solidFill>
                <a:srgbClr val="FFBF00"/>
              </a:solidFill>
              <a:ln>
                <a:noFill/>
              </a:ln>
            </c:spPr>
            <c:extLst>
              <c:ext xmlns:c16="http://schemas.microsoft.com/office/drawing/2014/chart" uri="{C3380CC4-5D6E-409C-BE32-E72D297353CC}">
                <c16:uniqueId val="{0000000B-A17A-4441-AB1C-3691663E2080}"/>
              </c:ext>
            </c:extLst>
          </c:dPt>
          <c:dLbls>
            <c:spPr>
              <a:noFill/>
              <a:ln>
                <a:noFill/>
              </a:ln>
              <a:effectLst/>
            </c:spPr>
            <c:txPr>
              <a:bodyPr wrap="square" lIns="38100" tIns="19050" rIns="38100" bIns="19050" anchor="ctr">
                <a:spAutoFit/>
              </a:bodyPr>
              <a:lstStyle/>
              <a:p>
                <a:pPr>
                  <a:defRPr sz="1800" b="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RunAllConfigs!$W$1:$AB$1</c:f>
              <c:strCache>
                <c:ptCount val="6"/>
                <c:pt idx="0">
                  <c:v>T1R</c:v>
                </c:pt>
                <c:pt idx="1">
                  <c:v>T1</c:v>
                </c:pt>
                <c:pt idx="2">
                  <c:v>T2R</c:v>
                </c:pt>
                <c:pt idx="3">
                  <c:v>T2</c:v>
                </c:pt>
                <c:pt idx="4">
                  <c:v>T3R</c:v>
                </c:pt>
                <c:pt idx="5">
                  <c:v>T3</c:v>
                </c:pt>
              </c:strCache>
            </c:strRef>
          </c:cat>
          <c:val>
            <c:numRef>
              <c:f>RunAllConfigs!$W$3:$AB$3</c:f>
              <c:numCache>
                <c:formatCode>#,##0</c:formatCode>
                <c:ptCount val="6"/>
                <c:pt idx="0">
                  <c:v>149569</c:v>
                </c:pt>
                <c:pt idx="1">
                  <c:v>167913</c:v>
                </c:pt>
                <c:pt idx="2">
                  <c:v>196123</c:v>
                </c:pt>
                <c:pt idx="3">
                  <c:v>300353</c:v>
                </c:pt>
                <c:pt idx="4">
                  <c:v>196788</c:v>
                </c:pt>
                <c:pt idx="5">
                  <c:v>301326</c:v>
                </c:pt>
              </c:numCache>
            </c:numRef>
          </c:val>
          <c:extLst>
            <c:ext xmlns:c16="http://schemas.microsoft.com/office/drawing/2014/chart" uri="{C3380CC4-5D6E-409C-BE32-E72D297353CC}">
              <c16:uniqueId val="{0000000C-A17A-4441-AB1C-3691663E2080}"/>
            </c:ext>
          </c:extLst>
        </c:ser>
        <c:dLbls>
          <c:showLegendKey val="0"/>
          <c:showVal val="0"/>
          <c:showCatName val="0"/>
          <c:showSerName val="0"/>
          <c:showPercent val="0"/>
          <c:showBubbleSize val="0"/>
        </c:dLbls>
        <c:gapWidth val="150"/>
        <c:axId val="214787471"/>
        <c:axId val="214784911"/>
      </c:barChart>
      <c:valAx>
        <c:axId val="214784911"/>
        <c:scaling>
          <c:orientation val="minMax"/>
        </c:scaling>
        <c:delete val="0"/>
        <c:axPos val="l"/>
        <c:majorGridlines>
          <c:spPr>
            <a:ln>
              <a:solidFill>
                <a:srgbClr val="B3B3B3"/>
              </a:solidFill>
            </a:ln>
          </c:spPr>
        </c:majorGridlines>
        <c:title>
          <c:tx>
            <c:rich>
              <a:bodyPr/>
              <a:lstStyle/>
              <a:p>
                <a:pPr>
                  <a:defRPr sz="900" b="0"/>
                </a:pPr>
                <a:r>
                  <a:rPr lang="en-US"/>
                  <a:t>Amount of cloned nodes</a:t>
                </a:r>
              </a:p>
            </c:rich>
          </c:tx>
          <c:overlay val="0"/>
        </c:title>
        <c:numFmt formatCode="#,##0" sourceLinked="1"/>
        <c:majorTickMark val="none"/>
        <c:minorTickMark val="none"/>
        <c:tickLblPos val="nextTo"/>
        <c:spPr>
          <a:ln>
            <a:solidFill>
              <a:srgbClr val="B3B3B3"/>
            </a:solidFill>
          </a:ln>
        </c:spPr>
        <c:txPr>
          <a:bodyPr/>
          <a:lstStyle/>
          <a:p>
            <a:pPr>
              <a:defRPr sz="1600" b="0"/>
            </a:pPr>
            <a:endParaRPr lang="en-US"/>
          </a:p>
        </c:txPr>
        <c:crossAx val="214787471"/>
        <c:crossesAt val="0"/>
        <c:crossBetween val="between"/>
      </c:valAx>
      <c:catAx>
        <c:axId val="214787471"/>
        <c:scaling>
          <c:orientation val="minMax"/>
        </c:scaling>
        <c:delete val="0"/>
        <c:axPos val="b"/>
        <c:numFmt formatCode="General" sourceLinked="1"/>
        <c:majorTickMark val="none"/>
        <c:minorTickMark val="none"/>
        <c:tickLblPos val="nextTo"/>
        <c:spPr>
          <a:ln>
            <a:solidFill>
              <a:srgbClr val="B3B3B3"/>
            </a:solidFill>
          </a:ln>
        </c:spPr>
        <c:txPr>
          <a:bodyPr/>
          <a:lstStyle/>
          <a:p>
            <a:pPr>
              <a:defRPr sz="1800" b="0"/>
            </a:pPr>
            <a:endParaRPr lang="en-US"/>
          </a:p>
        </c:txPr>
        <c:crossAx val="214784911"/>
        <c:crossesAt val="0"/>
        <c:auto val="1"/>
        <c:lblAlgn val="ctr"/>
        <c:lblOffset val="100"/>
        <c:noMultiLvlLbl val="0"/>
      </c:catAx>
      <c:spPr>
        <a:noFill/>
        <a:ln>
          <a:solidFill>
            <a:srgbClr val="B3B3B3"/>
          </a:solidFill>
          <a:prstDash val="solid"/>
        </a:ln>
      </c:spPr>
    </c:plotArea>
    <c:plotVisOnly val="1"/>
    <c:dispBlanksAs val="gap"/>
    <c:showDLblsOverMax val="0"/>
  </c:chart>
  <c:spPr>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RunAllConfigs3!$V$5</c:f>
              <c:strCache>
                <c:ptCount val="1"/>
                <c:pt idx="0">
                  <c:v>Duration (minutes)</c:v>
                </c:pt>
              </c:strCache>
            </c:strRef>
          </c:tx>
          <c:spPr>
            <a:solidFill>
              <a:srgbClr val="004586"/>
            </a:solidFill>
            <a:ln>
              <a:noFill/>
            </a:ln>
          </c:spPr>
          <c:invertIfNegative val="0"/>
          <c:dPt>
            <c:idx val="0"/>
            <c:invertIfNegative val="0"/>
            <c:bubble3D val="0"/>
            <c:spPr>
              <a:solidFill>
                <a:srgbClr val="00A933"/>
              </a:solidFill>
              <a:ln>
                <a:noFill/>
              </a:ln>
            </c:spPr>
            <c:extLst>
              <c:ext xmlns:c16="http://schemas.microsoft.com/office/drawing/2014/chart" uri="{C3380CC4-5D6E-409C-BE32-E72D297353CC}">
                <c16:uniqueId val="{00000001-D93F-6D41-88DE-4AD85692D8EF}"/>
              </c:ext>
            </c:extLst>
          </c:dPt>
          <c:dPt>
            <c:idx val="1"/>
            <c:invertIfNegative val="0"/>
            <c:bubble3D val="0"/>
            <c:spPr>
              <a:solidFill>
                <a:srgbClr val="00A933"/>
              </a:solidFill>
              <a:ln>
                <a:noFill/>
              </a:ln>
            </c:spPr>
            <c:extLst>
              <c:ext xmlns:c16="http://schemas.microsoft.com/office/drawing/2014/chart" uri="{C3380CC4-5D6E-409C-BE32-E72D297353CC}">
                <c16:uniqueId val="{00000003-D93F-6D41-88DE-4AD85692D8EF}"/>
              </c:ext>
            </c:extLst>
          </c:dPt>
          <c:dPt>
            <c:idx val="2"/>
            <c:invertIfNegative val="0"/>
            <c:bubble3D val="0"/>
            <c:spPr>
              <a:solidFill>
                <a:srgbClr val="2A6099"/>
              </a:solidFill>
              <a:ln>
                <a:noFill/>
              </a:ln>
            </c:spPr>
            <c:extLst>
              <c:ext xmlns:c16="http://schemas.microsoft.com/office/drawing/2014/chart" uri="{C3380CC4-5D6E-409C-BE32-E72D297353CC}">
                <c16:uniqueId val="{00000005-D93F-6D41-88DE-4AD85692D8EF}"/>
              </c:ext>
            </c:extLst>
          </c:dPt>
          <c:dPt>
            <c:idx val="3"/>
            <c:invertIfNegative val="0"/>
            <c:bubble3D val="0"/>
            <c:spPr>
              <a:solidFill>
                <a:srgbClr val="2A6099"/>
              </a:solidFill>
              <a:ln>
                <a:noFill/>
              </a:ln>
            </c:spPr>
            <c:extLst>
              <c:ext xmlns:c16="http://schemas.microsoft.com/office/drawing/2014/chart" uri="{C3380CC4-5D6E-409C-BE32-E72D297353CC}">
                <c16:uniqueId val="{00000007-D93F-6D41-88DE-4AD85692D8EF}"/>
              </c:ext>
            </c:extLst>
          </c:dPt>
          <c:dPt>
            <c:idx val="4"/>
            <c:invertIfNegative val="0"/>
            <c:bubble3D val="0"/>
            <c:spPr>
              <a:solidFill>
                <a:srgbClr val="FFBF00"/>
              </a:solidFill>
              <a:ln>
                <a:noFill/>
              </a:ln>
            </c:spPr>
            <c:extLst>
              <c:ext xmlns:c16="http://schemas.microsoft.com/office/drawing/2014/chart" uri="{C3380CC4-5D6E-409C-BE32-E72D297353CC}">
                <c16:uniqueId val="{00000009-D93F-6D41-88DE-4AD85692D8EF}"/>
              </c:ext>
            </c:extLst>
          </c:dPt>
          <c:dPt>
            <c:idx val="5"/>
            <c:invertIfNegative val="0"/>
            <c:bubble3D val="0"/>
            <c:spPr>
              <a:solidFill>
                <a:srgbClr val="FFBF00"/>
              </a:solidFill>
              <a:ln>
                <a:noFill/>
              </a:ln>
            </c:spPr>
            <c:extLst>
              <c:ext xmlns:c16="http://schemas.microsoft.com/office/drawing/2014/chart" uri="{C3380CC4-5D6E-409C-BE32-E72D297353CC}">
                <c16:uniqueId val="{0000000B-D93F-6D41-88DE-4AD85692D8EF}"/>
              </c:ext>
            </c:extLst>
          </c:dPt>
          <c:dLbls>
            <c:spPr>
              <a:noFill/>
              <a:ln>
                <a:noFill/>
              </a:ln>
              <a:effectLst/>
            </c:spPr>
            <c:txPr>
              <a:bodyPr wrap="square" lIns="38100" tIns="19050" rIns="38100" bIns="19050" anchor="ctr">
                <a:spAutoFit/>
              </a:bodyPr>
              <a:lstStyle/>
              <a:p>
                <a:pPr>
                  <a:defRPr sz="2400" b="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RunAllConfigs3!$W$1:$AB$1</c:f>
              <c:strCache>
                <c:ptCount val="6"/>
                <c:pt idx="0">
                  <c:v>T1R</c:v>
                </c:pt>
                <c:pt idx="1">
                  <c:v>T1</c:v>
                </c:pt>
                <c:pt idx="2">
                  <c:v>T2R</c:v>
                </c:pt>
                <c:pt idx="3">
                  <c:v>T2</c:v>
                </c:pt>
                <c:pt idx="4">
                  <c:v>T3R</c:v>
                </c:pt>
                <c:pt idx="5">
                  <c:v>T3</c:v>
                </c:pt>
              </c:strCache>
            </c:strRef>
          </c:cat>
          <c:val>
            <c:numRef>
              <c:f>RunAllConfigs3!$W$5:$AB$5</c:f>
              <c:numCache>
                <c:formatCode>0.00</c:formatCode>
                <c:ptCount val="6"/>
                <c:pt idx="0">
                  <c:v>20.833933333333334</c:v>
                </c:pt>
                <c:pt idx="1">
                  <c:v>1.5842166666666666</c:v>
                </c:pt>
                <c:pt idx="2">
                  <c:v>29.411133333333332</c:v>
                </c:pt>
                <c:pt idx="3">
                  <c:v>6.8018999999999998</c:v>
                </c:pt>
                <c:pt idx="4">
                  <c:v>29.506016666666667</c:v>
                </c:pt>
                <c:pt idx="5">
                  <c:v>6.9634999999999998</c:v>
                </c:pt>
              </c:numCache>
            </c:numRef>
          </c:val>
          <c:extLst>
            <c:ext xmlns:c16="http://schemas.microsoft.com/office/drawing/2014/chart" uri="{C3380CC4-5D6E-409C-BE32-E72D297353CC}">
              <c16:uniqueId val="{0000000C-D93F-6D41-88DE-4AD85692D8EF}"/>
            </c:ext>
          </c:extLst>
        </c:ser>
        <c:dLbls>
          <c:showLegendKey val="0"/>
          <c:showVal val="0"/>
          <c:showCatName val="0"/>
          <c:showSerName val="0"/>
          <c:showPercent val="0"/>
          <c:showBubbleSize val="0"/>
        </c:dLbls>
        <c:gapWidth val="150"/>
        <c:axId val="215080639"/>
        <c:axId val="215078079"/>
      </c:barChart>
      <c:valAx>
        <c:axId val="215078079"/>
        <c:scaling>
          <c:orientation val="minMax"/>
        </c:scaling>
        <c:delete val="0"/>
        <c:axPos val="l"/>
        <c:majorGridlines>
          <c:spPr>
            <a:ln>
              <a:solidFill>
                <a:srgbClr val="B3B3B3"/>
              </a:solidFill>
            </a:ln>
          </c:spPr>
        </c:majorGridlines>
        <c:title>
          <c:tx>
            <c:rich>
              <a:bodyPr/>
              <a:lstStyle/>
              <a:p>
                <a:pPr>
                  <a:defRPr sz="900" b="0"/>
                </a:pPr>
                <a:r>
                  <a:rPr lang="en-US"/>
                  <a:t>Duration (minutes)</a:t>
                </a:r>
              </a:p>
            </c:rich>
          </c:tx>
          <c:overlay val="0"/>
        </c:title>
        <c:numFmt formatCode="0.00" sourceLinked="1"/>
        <c:majorTickMark val="none"/>
        <c:minorTickMark val="none"/>
        <c:tickLblPos val="nextTo"/>
        <c:spPr>
          <a:ln>
            <a:solidFill>
              <a:srgbClr val="B3B3B3"/>
            </a:solidFill>
          </a:ln>
        </c:spPr>
        <c:txPr>
          <a:bodyPr/>
          <a:lstStyle/>
          <a:p>
            <a:pPr>
              <a:defRPr sz="1600" b="0"/>
            </a:pPr>
            <a:endParaRPr lang="en-US"/>
          </a:p>
        </c:txPr>
        <c:crossAx val="215080639"/>
        <c:crossesAt val="0"/>
        <c:crossBetween val="between"/>
      </c:valAx>
      <c:catAx>
        <c:axId val="215080639"/>
        <c:scaling>
          <c:orientation val="minMax"/>
        </c:scaling>
        <c:delete val="0"/>
        <c:axPos val="b"/>
        <c:numFmt formatCode="General" sourceLinked="1"/>
        <c:majorTickMark val="none"/>
        <c:minorTickMark val="none"/>
        <c:tickLblPos val="nextTo"/>
        <c:spPr>
          <a:ln>
            <a:solidFill>
              <a:srgbClr val="B3B3B3"/>
            </a:solidFill>
          </a:ln>
        </c:spPr>
        <c:txPr>
          <a:bodyPr/>
          <a:lstStyle/>
          <a:p>
            <a:pPr>
              <a:defRPr sz="1800" b="0"/>
            </a:pPr>
            <a:endParaRPr lang="en-US"/>
          </a:p>
        </c:txPr>
        <c:crossAx val="215078079"/>
        <c:crossesAt val="0"/>
        <c:auto val="1"/>
        <c:lblAlgn val="ctr"/>
        <c:lblOffset val="100"/>
        <c:noMultiLvlLbl val="0"/>
      </c:catAx>
      <c:spPr>
        <a:noFill/>
        <a:ln>
          <a:solidFill>
            <a:srgbClr val="B3B3B3"/>
          </a:solidFill>
          <a:prstDash val="solid"/>
        </a:ln>
      </c:spPr>
    </c:plotArea>
    <c:plotVisOnly val="1"/>
    <c:dispBlanksAs val="gap"/>
    <c:showDLblsOverMax val="0"/>
  </c:chart>
  <c:spPr>
    <a:ln>
      <a:no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770846879531975E-2"/>
          <c:y val="5.2147279834126557E-2"/>
          <c:w val="0.42545288885889293"/>
          <c:h val="0.87649885341401823"/>
        </c:manualLayout>
      </c:layout>
      <c:pieChart>
        <c:varyColors val="1"/>
        <c:ser>
          <c:idx val="0"/>
          <c:order val="0"/>
          <c:tx>
            <c:strRef>
              <c:f>RunAllConfigs3!$K$1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7F4-6E47-8FA9-DA992AE88BA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7F4-6E47-8FA9-DA992AE88BA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F4-6E47-8FA9-DA992AE88BA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F4-6E47-8FA9-DA992AE88BA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7F4-6E47-8FA9-DA992AE88BA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7F4-6E47-8FA9-DA992AE88BA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7F4-6E47-8FA9-DA992AE88BAB}"/>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7F4-6E47-8FA9-DA992AE88BAB}"/>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7F4-6E47-8FA9-DA992AE88BAB}"/>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57F4-6E47-8FA9-DA992AE88BAB}"/>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RunAllConfigs3!$I$2:$I$10</c:f>
              <c:strCache>
                <c:ptCount val="9"/>
                <c:pt idx="0">
                  <c:v>Unrelated</c:v>
                </c:pt>
                <c:pt idx="1">
                  <c:v>Same Class</c:v>
                </c:pt>
                <c:pt idx="2">
                  <c:v>Same Method</c:v>
                </c:pt>
                <c:pt idx="3">
                  <c:v>Sibling</c:v>
                </c:pt>
                <c:pt idx="4">
                  <c:v>External Superclass</c:v>
                </c:pt>
                <c:pt idx="5">
                  <c:v>Superclass</c:v>
                </c:pt>
                <c:pt idx="6">
                  <c:v>First Cousin</c:v>
                </c:pt>
                <c:pt idx="7">
                  <c:v>Common Hierarchy</c:v>
                </c:pt>
                <c:pt idx="8">
                  <c:v>Ancestor</c:v>
                </c:pt>
              </c:strCache>
            </c:strRef>
          </c:cat>
          <c:val>
            <c:numRef>
              <c:f>RunAllConfigs3!$K$2:$K$10</c:f>
              <c:numCache>
                <c:formatCode>0.00%</c:formatCode>
                <c:ptCount val="9"/>
                <c:pt idx="0">
                  <c:v>0.34876769499746207</c:v>
                </c:pt>
                <c:pt idx="1">
                  <c:v>0.32381140375613332</c:v>
                </c:pt>
                <c:pt idx="2">
                  <c:v>0.1425751508657154</c:v>
                </c:pt>
                <c:pt idx="3">
                  <c:v>0.11792905081495686</c:v>
                </c:pt>
                <c:pt idx="4">
                  <c:v>3.0060346286165471E-2</c:v>
                </c:pt>
                <c:pt idx="5">
                  <c:v>1.5735153121651343E-2</c:v>
                </c:pt>
                <c:pt idx="6">
                  <c:v>1.3789408380801985E-2</c:v>
                </c:pt>
                <c:pt idx="7">
                  <c:v>5.8090350234053355E-3</c:v>
                </c:pt>
                <c:pt idx="8">
                  <c:v>1.5227567537081947E-3</c:v>
                </c:pt>
              </c:numCache>
            </c:numRef>
          </c:val>
          <c:extLst>
            <c:ext xmlns:c16="http://schemas.microsoft.com/office/drawing/2014/chart" uri="{C3380CC4-5D6E-409C-BE32-E72D297353CC}">
              <c16:uniqueId val="{00000012-57F4-6E47-8FA9-DA992AE88BA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04DBD-FE08-A24B-8823-7F23A415BB46}" type="datetimeFigureOut">
              <a:rPr lang="en-US" smtClean="0"/>
              <a:t>7/4/19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688A4-6948-254C-9C49-85FDA89E8B43}" type="slidenum">
              <a:rPr lang="en-US" smtClean="0"/>
              <a:t>‹#›</a:t>
            </a:fld>
            <a:endParaRPr lang="en-US"/>
          </a:p>
        </p:txBody>
      </p:sp>
    </p:spTree>
    <p:extLst>
      <p:ext uri="{BB962C8B-B14F-4D97-AF65-F5344CB8AC3E}">
        <p14:creationId xmlns:p14="http://schemas.microsoft.com/office/powerpoint/2010/main" val="1545154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PlaceHolder 1"/>
          <p:cNvSpPr>
            <a:spLocks noGrp="1" noRot="1" noChangeAspect="1"/>
          </p:cNvSpPr>
          <p:nvPr>
            <p:ph type="sldImg"/>
          </p:nvPr>
        </p:nvSpPr>
        <p:spPr>
          <a:xfrm>
            <a:off x="381000" y="685800"/>
            <a:ext cx="6094413" cy="3427413"/>
          </a:xfrm>
          <a:prstGeom prst="rect">
            <a:avLst/>
          </a:prstGeom>
        </p:spPr>
      </p:sp>
      <p:sp>
        <p:nvSpPr>
          <p:cNvPr id="880" name="PlaceHolder 2"/>
          <p:cNvSpPr>
            <a:spLocks noGrp="1"/>
          </p:cNvSpPr>
          <p:nvPr>
            <p:ph type="body"/>
          </p:nvPr>
        </p:nvSpPr>
        <p:spPr>
          <a:xfrm>
            <a:off x="685800" y="4343400"/>
            <a:ext cx="5485320" cy="4113720"/>
          </a:xfrm>
          <a:prstGeom prst="rect">
            <a:avLst/>
          </a:prstGeom>
        </p:spPr>
        <p:txBody>
          <a:bodyPr lIns="0" tIns="0" rIns="0" bIns="0">
            <a:noAutofit/>
          </a:bodyPr>
          <a:lstStyle/>
          <a:p>
            <a:pPr marL="216000" indent="-215280">
              <a:lnSpc>
                <a:spcPct val="100000"/>
              </a:lnSpc>
            </a:pPr>
            <a:r>
              <a:rPr lang="en-US" sz="2000" b="0" strike="noStrike" spc="-1" dirty="0">
                <a:latin typeface="Arial"/>
              </a:rPr>
              <a:t>These types have shortcomings when looking at what we can and should refactor.</a:t>
            </a:r>
          </a:p>
          <a:p>
            <a:pPr marL="216000" indent="-215280">
              <a:lnSpc>
                <a:spcPct val="100000"/>
              </a:lnSpc>
            </a:pPr>
            <a:endParaRPr lang="en-US" sz="2000" b="0" strike="noStrike" spc="-1" dirty="0">
              <a:latin typeface="Arial"/>
            </a:endParaRPr>
          </a:p>
          <a:p>
            <a:pPr marL="216000" indent="-215280">
              <a:lnSpc>
                <a:spcPct val="100000"/>
              </a:lnSpc>
            </a:pPr>
            <a:r>
              <a:rPr lang="en-US" sz="2000" b="0" strike="noStrike" spc="-1" dirty="0">
                <a:latin typeface="Arial"/>
              </a:rPr>
              <a:t>Type 1 is textual equality except for whitespace and comments.</a:t>
            </a:r>
          </a:p>
          <a:p>
            <a:pPr marL="216000" indent="-215280">
              <a:lnSpc>
                <a:spcPct val="100000"/>
              </a:lnSpc>
            </a:pPr>
            <a:r>
              <a:rPr lang="en-US" sz="2000" b="0" strike="noStrike" spc="-1" dirty="0">
                <a:latin typeface="Arial"/>
              </a:rPr>
              <a:t>Type 2 is structurally equal code.</a:t>
            </a:r>
          </a:p>
          <a:p>
            <a:pPr marL="216000" indent="-215280">
              <a:lnSpc>
                <a:spcPct val="100000"/>
              </a:lnSpc>
            </a:pPr>
            <a:r>
              <a:rPr lang="en-US" sz="2000" b="0" strike="noStrike" spc="-1" dirty="0">
                <a:latin typeface="Arial"/>
              </a:rPr>
              <a:t>Type 3 allows any variability. Most tools implement this with some notion of similarity.</a:t>
            </a:r>
          </a:p>
          <a:p>
            <a:pPr marL="216000" indent="-215280">
              <a:lnSpc>
                <a:spcPct val="100000"/>
              </a:lnSpc>
            </a:pPr>
            <a:r>
              <a:rPr lang="en-US" sz="2000" b="0" strike="noStrike" spc="-1" dirty="0">
                <a:latin typeface="Arial"/>
              </a:rPr>
              <a:t>Type 4 is out of scope.</a:t>
            </a: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r>
              <a:rPr lang="en-US" sz="2000" b="0" strike="noStrike" spc="-1" dirty="0">
                <a:latin typeface="Arial"/>
              </a:rPr>
              <a:t>There are a lot of studies that implement clone detection tools to detect these types of clones. For most tools, the main point of focus is </a:t>
            </a:r>
            <a:r>
              <a:rPr lang="en-US" sz="2000" b="0" strike="noStrike" spc="-1" dirty="0" err="1">
                <a:latin typeface="Arial"/>
              </a:rPr>
              <a:t>effe</a:t>
            </a: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r>
              <a:rPr lang="en-US" sz="2000" b="0" strike="noStrike" spc="-1" dirty="0">
                <a:latin typeface="Arial"/>
              </a:rPr>
              <a:t>A higher type of clone means that it's harder to detect. It also makes the clone harder to refactor, as more transformations would be required. Higher clone types also become more disputable whether they actually indicate a harmful antipattern (not every clone is harmful). Type 1 clones are most often, if not always with the right thresholds, harmful. Type 2 and type 3 clones are more disputable whether they are harmful and whether they can be merged in a way that improves the design of the code.</a:t>
            </a:r>
          </a:p>
        </p:txBody>
      </p:sp>
      <p:sp>
        <p:nvSpPr>
          <p:cNvPr id="88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CC520D7-E81A-4844-8484-D8FEF1156C8E}" type="slidenum">
              <a:rPr lang="en-US" sz="1200" b="0" strike="noStrike" spc="-1">
                <a:solidFill>
                  <a:srgbClr val="000000"/>
                </a:solidFill>
                <a:latin typeface="Times New Roman"/>
              </a:rPr>
              <a:t>5</a:t>
            </a:fld>
            <a:endParaRPr lang="en-US" sz="1200" b="0" strike="noStrike" spc="-1">
              <a:latin typeface="Arial"/>
            </a:endParaRPr>
          </a:p>
        </p:txBody>
      </p:sp>
    </p:spTree>
    <p:extLst>
      <p:ext uri="{BB962C8B-B14F-4D97-AF65-F5344CB8AC3E}">
        <p14:creationId xmlns:p14="http://schemas.microsoft.com/office/powerpoint/2010/main" val="1359246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PlaceHolder 1"/>
          <p:cNvSpPr>
            <a:spLocks noGrp="1" noRot="1" noChangeAspect="1"/>
          </p:cNvSpPr>
          <p:nvPr>
            <p:ph type="sldImg"/>
          </p:nvPr>
        </p:nvSpPr>
        <p:spPr>
          <a:xfrm>
            <a:off x="381000" y="685800"/>
            <a:ext cx="6094413" cy="3427413"/>
          </a:xfrm>
          <a:prstGeom prst="rect">
            <a:avLst/>
          </a:prstGeom>
        </p:spPr>
      </p:sp>
      <p:sp>
        <p:nvSpPr>
          <p:cNvPr id="898" name="PlaceHolder 2"/>
          <p:cNvSpPr>
            <a:spLocks noGrp="1"/>
          </p:cNvSpPr>
          <p:nvPr>
            <p:ph type="body"/>
          </p:nvPr>
        </p:nvSpPr>
        <p:spPr>
          <a:xfrm>
            <a:off x="685800" y="4343400"/>
            <a:ext cx="5485320" cy="4113720"/>
          </a:xfrm>
          <a:prstGeom prst="rect">
            <a:avLst/>
          </a:prstGeom>
        </p:spPr>
        <p:txBody>
          <a:bodyPr lIns="0" tIns="0" rIns="0" bIns="0">
            <a:noAutofit/>
          </a:bodyPr>
          <a:lstStyle/>
          <a:p>
            <a:r>
              <a:rPr lang="en-US" sz="2000" b="0" strike="noStrike" spc="-1" dirty="0">
                <a:latin typeface="Arial"/>
              </a:rPr>
              <a:t>Definition is not so “static code analysis” friendly.</a:t>
            </a:r>
          </a:p>
          <a:p>
            <a:r>
              <a:rPr lang="en-US" sz="2000" b="0" strike="noStrike" spc="-1" dirty="0">
                <a:latin typeface="Arial"/>
              </a:rPr>
              <a:t>Type 3 clones allow added, removed and changed statements. This means basically anything can change. Most tools use a similarity threshold to see which type 3 clones should be considered.</a:t>
            </a:r>
          </a:p>
        </p:txBody>
      </p:sp>
      <p:sp>
        <p:nvSpPr>
          <p:cNvPr id="899"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2942BC4-605B-4B2B-9C10-215DAD4B324D}" type="slidenum">
              <a:rPr lang="en-US" sz="1200" b="0" strike="noStrike" spc="-1">
                <a:solidFill>
                  <a:srgbClr val="000000"/>
                </a:solidFill>
                <a:latin typeface="Times New Roman"/>
              </a:rPr>
              <a:t>14</a:t>
            </a:fld>
            <a:endParaRPr lang="en-US" sz="1200" b="0" strike="noStrike" spc="-1">
              <a:latin typeface="Arial"/>
            </a:endParaRPr>
          </a:p>
        </p:txBody>
      </p:sp>
    </p:spTree>
    <p:extLst>
      <p:ext uri="{BB962C8B-B14F-4D97-AF65-F5344CB8AC3E}">
        <p14:creationId xmlns:p14="http://schemas.microsoft.com/office/powerpoint/2010/main" val="585004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PlaceHolder 1"/>
          <p:cNvSpPr>
            <a:spLocks noGrp="1" noRot="1" noChangeAspect="1"/>
          </p:cNvSpPr>
          <p:nvPr>
            <p:ph type="sldImg"/>
          </p:nvPr>
        </p:nvSpPr>
        <p:spPr>
          <a:xfrm>
            <a:off x="381000" y="685800"/>
            <a:ext cx="6094413" cy="3427413"/>
          </a:xfrm>
          <a:prstGeom prst="rect">
            <a:avLst/>
          </a:prstGeom>
        </p:spPr>
      </p:sp>
      <p:sp>
        <p:nvSpPr>
          <p:cNvPr id="901"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902"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D2D453F-E399-490D-ACEA-031CBB9ED7DB}" type="slidenum">
              <a:rPr lang="en-US" sz="1200" b="0" strike="noStrike" spc="-1">
                <a:solidFill>
                  <a:srgbClr val="000000"/>
                </a:solidFill>
                <a:latin typeface="Times New Roman"/>
              </a:rPr>
              <a:t>15</a:t>
            </a:fld>
            <a:endParaRPr lang="en-US" sz="1200" b="0" strike="noStrike" spc="-1">
              <a:latin typeface="Arial"/>
            </a:endParaRPr>
          </a:p>
        </p:txBody>
      </p:sp>
    </p:spTree>
    <p:extLst>
      <p:ext uri="{BB962C8B-B14F-4D97-AF65-F5344CB8AC3E}">
        <p14:creationId xmlns:p14="http://schemas.microsoft.com/office/powerpoint/2010/main" val="1887093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PlaceHolder 1"/>
          <p:cNvSpPr>
            <a:spLocks noGrp="1" noRot="1" noChangeAspect="1"/>
          </p:cNvSpPr>
          <p:nvPr>
            <p:ph type="sldImg"/>
          </p:nvPr>
        </p:nvSpPr>
        <p:spPr>
          <a:xfrm>
            <a:off x="381000" y="685800"/>
            <a:ext cx="6094413" cy="3427413"/>
          </a:xfrm>
          <a:prstGeom prst="rect">
            <a:avLst/>
          </a:prstGeom>
        </p:spPr>
      </p:sp>
      <p:sp>
        <p:nvSpPr>
          <p:cNvPr id="901"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902"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D2D453F-E399-490D-ACEA-031CBB9ED7DB}" type="slidenum">
              <a:rPr lang="en-US" sz="1200" b="0" strike="noStrike" spc="-1">
                <a:solidFill>
                  <a:srgbClr val="000000"/>
                </a:solidFill>
                <a:latin typeface="Times New Roman"/>
              </a:rPr>
              <a:t>16</a:t>
            </a:fld>
            <a:endParaRPr lang="en-US" sz="1200" b="0" strike="noStrike" spc="-1">
              <a:latin typeface="Arial"/>
            </a:endParaRPr>
          </a:p>
        </p:txBody>
      </p:sp>
    </p:spTree>
    <p:extLst>
      <p:ext uri="{BB962C8B-B14F-4D97-AF65-F5344CB8AC3E}">
        <p14:creationId xmlns:p14="http://schemas.microsoft.com/office/powerpoint/2010/main" val="2526246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laceHolder 1"/>
          <p:cNvSpPr>
            <a:spLocks noGrp="1" noRot="1" noChangeAspect="1"/>
          </p:cNvSpPr>
          <p:nvPr>
            <p:ph type="sldImg"/>
          </p:nvPr>
        </p:nvSpPr>
        <p:spPr>
          <a:xfrm>
            <a:off x="381000" y="685800"/>
            <a:ext cx="6094413" cy="3427413"/>
          </a:xfrm>
          <a:prstGeom prst="rect">
            <a:avLst/>
          </a:prstGeom>
        </p:spPr>
      </p:sp>
      <p:sp>
        <p:nvSpPr>
          <p:cNvPr id="904"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905"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72E8230-8887-4155-B272-23E80F58551A}" type="slidenum">
              <a:rPr lang="en-US" sz="1200" b="0" strike="noStrike" spc="-1">
                <a:solidFill>
                  <a:srgbClr val="000000"/>
                </a:solidFill>
                <a:latin typeface="Times New Roman"/>
              </a:rPr>
              <a:t>17</a:t>
            </a:fld>
            <a:endParaRPr lang="en-US" sz="1200" b="0" strike="noStrike" spc="-1">
              <a:latin typeface="Arial"/>
            </a:endParaRPr>
          </a:p>
        </p:txBody>
      </p:sp>
    </p:spTree>
    <p:extLst>
      <p:ext uri="{BB962C8B-B14F-4D97-AF65-F5344CB8AC3E}">
        <p14:creationId xmlns:p14="http://schemas.microsoft.com/office/powerpoint/2010/main" val="2092403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laceHolder 1"/>
          <p:cNvSpPr>
            <a:spLocks noGrp="1" noRot="1" noChangeAspect="1"/>
          </p:cNvSpPr>
          <p:nvPr>
            <p:ph type="sldImg"/>
          </p:nvPr>
        </p:nvSpPr>
        <p:spPr>
          <a:xfrm>
            <a:off x="381000" y="685800"/>
            <a:ext cx="6094413" cy="3427413"/>
          </a:xfrm>
          <a:prstGeom prst="rect">
            <a:avLst/>
          </a:prstGeom>
        </p:spPr>
      </p:sp>
      <p:sp>
        <p:nvSpPr>
          <p:cNvPr id="904"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905"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72E8230-8887-4155-B272-23E80F58551A}" type="slidenum">
              <a:rPr lang="en-US" sz="1200" b="0" strike="noStrike" spc="-1">
                <a:solidFill>
                  <a:srgbClr val="000000"/>
                </a:solidFill>
                <a:latin typeface="Times New Roman"/>
              </a:rPr>
              <a:t>18</a:t>
            </a:fld>
            <a:endParaRPr lang="en-US" sz="1200" b="0" strike="noStrike" spc="-1">
              <a:latin typeface="Arial"/>
            </a:endParaRPr>
          </a:p>
        </p:txBody>
      </p:sp>
    </p:spTree>
    <p:extLst>
      <p:ext uri="{BB962C8B-B14F-4D97-AF65-F5344CB8AC3E}">
        <p14:creationId xmlns:p14="http://schemas.microsoft.com/office/powerpoint/2010/main" val="804083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laceHolder 1"/>
          <p:cNvSpPr>
            <a:spLocks noGrp="1" noRot="1" noChangeAspect="1"/>
          </p:cNvSpPr>
          <p:nvPr>
            <p:ph type="sldImg"/>
          </p:nvPr>
        </p:nvSpPr>
        <p:spPr>
          <a:xfrm>
            <a:off x="381000" y="685800"/>
            <a:ext cx="6094413" cy="3427413"/>
          </a:xfrm>
          <a:prstGeom prst="rect">
            <a:avLst/>
          </a:prstGeom>
        </p:spPr>
      </p:sp>
      <p:sp>
        <p:nvSpPr>
          <p:cNvPr id="904"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905"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72E8230-8887-4155-B272-23E80F58551A}" type="slidenum">
              <a:rPr lang="en-US" sz="1200" b="0" strike="noStrike" spc="-1">
                <a:solidFill>
                  <a:srgbClr val="000000"/>
                </a:solidFill>
                <a:latin typeface="Times New Roman"/>
              </a:rPr>
              <a:t>19</a:t>
            </a:fld>
            <a:endParaRPr lang="en-US" sz="1200" b="0" strike="noStrike" spc="-1">
              <a:latin typeface="Arial"/>
            </a:endParaRPr>
          </a:p>
        </p:txBody>
      </p:sp>
    </p:spTree>
    <p:extLst>
      <p:ext uri="{BB962C8B-B14F-4D97-AF65-F5344CB8AC3E}">
        <p14:creationId xmlns:p14="http://schemas.microsoft.com/office/powerpoint/2010/main" val="3397109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laceHolder 1"/>
          <p:cNvSpPr>
            <a:spLocks noGrp="1" noRot="1" noChangeAspect="1"/>
          </p:cNvSpPr>
          <p:nvPr>
            <p:ph type="sldImg"/>
          </p:nvPr>
        </p:nvSpPr>
        <p:spPr>
          <a:xfrm>
            <a:off x="381000" y="685800"/>
            <a:ext cx="6094413" cy="3427413"/>
          </a:xfrm>
          <a:prstGeom prst="rect">
            <a:avLst/>
          </a:prstGeom>
        </p:spPr>
      </p:sp>
      <p:sp>
        <p:nvSpPr>
          <p:cNvPr id="904"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905"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72E8230-8887-4155-B272-23E80F58551A}" type="slidenum">
              <a:rPr lang="en-US" sz="1200" b="0" strike="noStrike" spc="-1">
                <a:solidFill>
                  <a:srgbClr val="000000"/>
                </a:solidFill>
                <a:latin typeface="Times New Roman"/>
              </a:rPr>
              <a:t>20</a:t>
            </a:fld>
            <a:endParaRPr lang="en-US" sz="1200" b="0" strike="noStrike" spc="-1">
              <a:latin typeface="Arial"/>
            </a:endParaRPr>
          </a:p>
        </p:txBody>
      </p:sp>
    </p:spTree>
    <p:extLst>
      <p:ext uri="{BB962C8B-B14F-4D97-AF65-F5344CB8AC3E}">
        <p14:creationId xmlns:p14="http://schemas.microsoft.com/office/powerpoint/2010/main" val="1526944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laceHolder 1"/>
          <p:cNvSpPr>
            <a:spLocks noGrp="1" noRot="1" noChangeAspect="1"/>
          </p:cNvSpPr>
          <p:nvPr>
            <p:ph type="sldImg"/>
          </p:nvPr>
        </p:nvSpPr>
        <p:spPr>
          <a:xfrm>
            <a:off x="381000" y="685800"/>
            <a:ext cx="6094413" cy="3427413"/>
          </a:xfrm>
          <a:prstGeom prst="rect">
            <a:avLst/>
          </a:prstGeom>
        </p:spPr>
      </p:sp>
      <p:sp>
        <p:nvSpPr>
          <p:cNvPr id="904"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dirty="0">
              <a:latin typeface="Arial"/>
            </a:endParaRPr>
          </a:p>
        </p:txBody>
      </p:sp>
      <p:sp>
        <p:nvSpPr>
          <p:cNvPr id="905"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72E8230-8887-4155-B272-23E80F58551A}" type="slidenum">
              <a:rPr lang="en-US" sz="1200" b="0" strike="noStrike" spc="-1">
                <a:solidFill>
                  <a:srgbClr val="000000"/>
                </a:solidFill>
                <a:latin typeface="Times New Roman"/>
              </a:rPr>
              <a:t>21</a:t>
            </a:fld>
            <a:endParaRPr lang="en-US" sz="1200" b="0" strike="noStrike" spc="-1">
              <a:latin typeface="Arial"/>
            </a:endParaRPr>
          </a:p>
        </p:txBody>
      </p:sp>
    </p:spTree>
    <p:extLst>
      <p:ext uri="{BB962C8B-B14F-4D97-AF65-F5344CB8AC3E}">
        <p14:creationId xmlns:p14="http://schemas.microsoft.com/office/powerpoint/2010/main" val="2556148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688A4-6948-254C-9C49-85FDA89E8B43}" type="slidenum">
              <a:rPr lang="en-US" smtClean="0"/>
              <a:t>24</a:t>
            </a:fld>
            <a:endParaRPr lang="en-US"/>
          </a:p>
        </p:txBody>
      </p:sp>
    </p:spTree>
    <p:extLst>
      <p:ext uri="{BB962C8B-B14F-4D97-AF65-F5344CB8AC3E}">
        <p14:creationId xmlns:p14="http://schemas.microsoft.com/office/powerpoint/2010/main" val="4164312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PlaceHolder 1"/>
          <p:cNvSpPr>
            <a:spLocks noGrp="1" noRot="1" noChangeAspect="1"/>
          </p:cNvSpPr>
          <p:nvPr>
            <p:ph type="sldImg"/>
          </p:nvPr>
        </p:nvSpPr>
        <p:spPr>
          <a:xfrm>
            <a:off x="381000" y="685800"/>
            <a:ext cx="6094413" cy="3427413"/>
          </a:xfrm>
          <a:prstGeom prst="rect">
            <a:avLst/>
          </a:prstGeom>
        </p:spPr>
      </p:sp>
      <p:sp>
        <p:nvSpPr>
          <p:cNvPr id="910"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dirty="0">
              <a:latin typeface="Arial"/>
            </a:endParaRPr>
          </a:p>
        </p:txBody>
      </p:sp>
      <p:sp>
        <p:nvSpPr>
          <p:cNvPr id="91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E63F3D6-6A58-48FC-9DF1-5DE29F9B6DC6}" type="slidenum">
              <a:rPr lang="en-US" sz="1200" b="0" strike="noStrike" spc="-1">
                <a:solidFill>
                  <a:srgbClr val="000000"/>
                </a:solidFill>
                <a:latin typeface="Times New Roman"/>
              </a:rPr>
              <a:t>27</a:t>
            </a:fld>
            <a:endParaRPr lang="en-US" sz="1200" b="0" strike="noStrike" spc="-1">
              <a:latin typeface="Arial"/>
            </a:endParaRPr>
          </a:p>
        </p:txBody>
      </p:sp>
    </p:spTree>
    <p:extLst>
      <p:ext uri="{BB962C8B-B14F-4D97-AF65-F5344CB8AC3E}">
        <p14:creationId xmlns:p14="http://schemas.microsoft.com/office/powerpoint/2010/main" val="110339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381000" y="685800"/>
            <a:ext cx="6094413" cy="3427413"/>
          </a:xfrm>
          <a:prstGeom prst="rect">
            <a:avLst/>
          </a:prstGeom>
        </p:spPr>
      </p:sp>
      <p:sp>
        <p:nvSpPr>
          <p:cNvPr id="883"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884"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BE48F2C-5FF2-4CFC-B5B3-91BAD6CBD8FE}" type="slidenum">
              <a:rPr lang="en-US" sz="1200" b="0" strike="noStrike" spc="-1">
                <a:solidFill>
                  <a:srgbClr val="000000"/>
                </a:solidFill>
                <a:latin typeface="Times New Roman"/>
              </a:rPr>
              <a:t>6</a:t>
            </a:fld>
            <a:endParaRPr lang="en-US" sz="1200" b="0" strike="noStrike" spc="-1">
              <a:latin typeface="Arial"/>
            </a:endParaRPr>
          </a:p>
        </p:txBody>
      </p:sp>
    </p:spTree>
    <p:extLst>
      <p:ext uri="{BB962C8B-B14F-4D97-AF65-F5344CB8AC3E}">
        <p14:creationId xmlns:p14="http://schemas.microsoft.com/office/powerpoint/2010/main" val="4224898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PlaceHolder 1"/>
          <p:cNvSpPr>
            <a:spLocks noGrp="1" noRot="1" noChangeAspect="1"/>
          </p:cNvSpPr>
          <p:nvPr>
            <p:ph type="sldImg"/>
          </p:nvPr>
        </p:nvSpPr>
        <p:spPr>
          <a:xfrm>
            <a:off x="381000" y="685800"/>
            <a:ext cx="6094413" cy="3427413"/>
          </a:xfrm>
          <a:prstGeom prst="rect">
            <a:avLst/>
          </a:prstGeom>
        </p:spPr>
      </p:sp>
      <p:sp>
        <p:nvSpPr>
          <p:cNvPr id="913" name="PlaceHolder 2"/>
          <p:cNvSpPr>
            <a:spLocks noGrp="1"/>
          </p:cNvSpPr>
          <p:nvPr>
            <p:ph type="body"/>
          </p:nvPr>
        </p:nvSpPr>
        <p:spPr>
          <a:xfrm>
            <a:off x="685800" y="4343400"/>
            <a:ext cx="5485320" cy="4113720"/>
          </a:xfrm>
          <a:prstGeom prst="rect">
            <a:avLst/>
          </a:prstGeom>
        </p:spPr>
        <p:txBody>
          <a:bodyPr lIns="0" tIns="0" rIns="0" bIns="0">
            <a:noAutofit/>
          </a:bodyPr>
          <a:lstStyle/>
          <a:p>
            <a:pPr marL="216000" indent="-215280">
              <a:lnSpc>
                <a:spcPct val="100000"/>
              </a:lnSpc>
            </a:pPr>
            <a:r>
              <a:rPr lang="en-US" sz="2000" b="0" strike="noStrike" spc="-1">
                <a:latin typeface="Arial"/>
              </a:rPr>
              <a:t>To be able to refactor code clones, it is very important to consider the context of the clone. We define the following aspects of the clone as its context:</a:t>
            </a:r>
          </a:p>
          <a:p>
            <a:pPr marL="216000" indent="-215280">
              <a:lnSpc>
                <a:spcPct val="100000"/>
              </a:lnSpc>
            </a:pPr>
            <a:r>
              <a:rPr lang="en-US" sz="2000" b="0" strike="noStrike" spc="-1">
                <a:latin typeface="Arial"/>
              </a:rPr>
              <a:t>\item The relation of clone instances among each other (for example: two clone instances in a clone class are part of the same object).</a:t>
            </a:r>
          </a:p>
          <a:p>
            <a:pPr marL="216000" indent="-215280">
              <a:lnSpc>
                <a:spcPct val="100000"/>
              </a:lnSpc>
            </a:pPr>
            <a:r>
              <a:rPr lang="en-US" sz="2000" b="0" strike="noStrike" spc="-1">
                <a:latin typeface="Arial"/>
              </a:rPr>
              <a:t>  \item Where a clone instance occurs in the code (for instance: a method-level clone is a clone instance that is (a part of) a single method).</a:t>
            </a:r>
          </a:p>
          <a:p>
            <a:pPr marL="216000" indent="-215280">
              <a:lnSpc>
                <a:spcPct val="100000"/>
              </a:lnSpc>
            </a:pPr>
            <a:r>
              <a:rPr lang="en-US" sz="2000" b="0" strike="noStrike" spc="-1">
                <a:latin typeface="Arial"/>
              </a:rPr>
              <a:t>  \item The contents of a clone instance (for instance: the clone instance consists of a one method declaration, a foreach statement and two variable declarations).</a:t>
            </a:r>
          </a:p>
          <a:p>
            <a:pPr marL="216000" indent="-215280">
              <a:lnSpc>
                <a:spcPct val="100000"/>
              </a:lnSpc>
            </a:pPr>
            <a:r>
              <a:rPr lang="en-US" sz="2000" b="0" strike="noStrike" spc="-1">
                <a:latin typeface="Arial"/>
              </a:rPr>
              <a:t>Everything in the context of a clone has a big impact on how it has to be refactored. For this study we performed measurements on the context of clones in a large corpus of open source projects.</a:t>
            </a:r>
          </a:p>
        </p:txBody>
      </p:sp>
      <p:sp>
        <p:nvSpPr>
          <p:cNvPr id="914"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E7AC7E3-9E6C-4315-9BEE-E1BA2B294B21}" type="slidenum">
              <a:rPr lang="en-US" sz="1200" b="0" strike="noStrike" spc="-1">
                <a:solidFill>
                  <a:srgbClr val="000000"/>
                </a:solidFill>
                <a:latin typeface="Times New Roman"/>
              </a:rPr>
              <a:t>28</a:t>
            </a:fld>
            <a:endParaRPr lang="en-US" sz="1200" b="0" strike="noStrike" spc="-1">
              <a:latin typeface="Arial"/>
            </a:endParaRPr>
          </a:p>
        </p:txBody>
      </p:sp>
    </p:spTree>
    <p:extLst>
      <p:ext uri="{BB962C8B-B14F-4D97-AF65-F5344CB8AC3E}">
        <p14:creationId xmlns:p14="http://schemas.microsoft.com/office/powerpoint/2010/main" val="2781816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PlaceHolder 1"/>
          <p:cNvSpPr>
            <a:spLocks noGrp="1" noRot="1" noChangeAspect="1"/>
          </p:cNvSpPr>
          <p:nvPr>
            <p:ph type="sldImg"/>
          </p:nvPr>
        </p:nvSpPr>
        <p:spPr>
          <a:xfrm>
            <a:off x="379440" y="685800"/>
            <a:ext cx="6098040" cy="3427920"/>
          </a:xfrm>
          <a:prstGeom prst="rect">
            <a:avLst/>
          </a:prstGeom>
        </p:spPr>
      </p:sp>
      <p:sp>
        <p:nvSpPr>
          <p:cNvPr id="916" name="PlaceHolder 2"/>
          <p:cNvSpPr>
            <a:spLocks noGrp="1"/>
          </p:cNvSpPr>
          <p:nvPr>
            <p:ph type="body"/>
          </p:nvPr>
        </p:nvSpPr>
        <p:spPr>
          <a:xfrm>
            <a:off x="685800" y="4343400"/>
            <a:ext cx="5485320" cy="4113720"/>
          </a:xfrm>
          <a:prstGeom prst="rect">
            <a:avLst/>
          </a:prstGeom>
        </p:spPr>
        <p:txBody>
          <a:bodyPr lIns="0" tIns="0" rIns="0" bIns="0">
            <a:noAutofit/>
          </a:bodyPr>
          <a:lstStyle/>
          <a:p>
            <a:pPr marL="216000" indent="-215280">
              <a:lnSpc>
                <a:spcPct val="100000"/>
              </a:lnSpc>
            </a:pPr>
            <a:r>
              <a:rPr lang="en-US" sz="2000" b="0" strike="noStrike" spc="-1">
                <a:latin typeface="Arial"/>
              </a:rPr>
              <a:t>We took the categories from an existing study.</a:t>
            </a:r>
          </a:p>
          <a:p>
            <a:pPr marL="216000" indent="-215280">
              <a:lnSpc>
                <a:spcPct val="100000"/>
              </a:lnSpc>
            </a:pPr>
            <a:endParaRPr lang="en-US" sz="2000" b="0" strike="noStrike" spc="-1">
              <a:latin typeface="Arial"/>
            </a:endParaRPr>
          </a:p>
          <a:p>
            <a:pPr marL="216000" indent="-215280">
              <a:lnSpc>
                <a:spcPct val="100000"/>
              </a:lnSpc>
            </a:pPr>
            <a:r>
              <a:rPr lang="en-US" sz="2000" b="0" strike="noStrike" spc="-1">
                <a:latin typeface="Arial"/>
              </a:rPr>
              <a:t>We don’t take into account external classes, as they aren’t interesting for refactoring.</a:t>
            </a:r>
          </a:p>
          <a:p>
            <a:pPr marL="216000" indent="-215280">
              <a:lnSpc>
                <a:spcPct val="100000"/>
              </a:lnSpc>
            </a:pPr>
            <a:endParaRPr lang="en-US" sz="2000" b="0" strike="noStrike" spc="-1">
              <a:latin typeface="Arial"/>
            </a:endParaRPr>
          </a:p>
          <a:p>
            <a:pPr marL="216000" indent="-215280">
              <a:lnSpc>
                <a:spcPct val="100000"/>
              </a:lnSpc>
            </a:pPr>
            <a:r>
              <a:rPr lang="en-US" sz="2000" b="0" strike="noStrike" spc="-1">
                <a:latin typeface="Arial"/>
              </a:rPr>
              <a:t>We have an extra category that is not modelled here: same external superclass.</a:t>
            </a:r>
          </a:p>
        </p:txBody>
      </p:sp>
      <p:sp>
        <p:nvSpPr>
          <p:cNvPr id="917"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9ED9A2B-ECD8-4AAF-9D1B-13F42139F8B7}" type="slidenum">
              <a:rPr lang="en-US" sz="1200" b="0" strike="noStrike" spc="-1">
                <a:solidFill>
                  <a:srgbClr val="000000"/>
                </a:solidFill>
                <a:latin typeface="Times New Roman"/>
              </a:rPr>
              <a:t>29</a:t>
            </a:fld>
            <a:endParaRPr lang="en-US" sz="1200" b="0" strike="noStrike" spc="-1">
              <a:latin typeface="Arial"/>
            </a:endParaRPr>
          </a:p>
        </p:txBody>
      </p:sp>
    </p:spTree>
    <p:extLst>
      <p:ext uri="{BB962C8B-B14F-4D97-AF65-F5344CB8AC3E}">
        <p14:creationId xmlns:p14="http://schemas.microsoft.com/office/powerpoint/2010/main" val="209427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381000" y="685800"/>
            <a:ext cx="6094413" cy="3427413"/>
          </a:xfrm>
          <a:prstGeom prst="rect">
            <a:avLst/>
          </a:prstGeom>
        </p:spPr>
      </p:sp>
      <p:sp>
        <p:nvSpPr>
          <p:cNvPr id="919"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920"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9878710-C23A-444B-8989-2B18DD375E26}" type="slidenum">
              <a:rPr lang="en-US" sz="1200" b="0" strike="noStrike" spc="-1">
                <a:solidFill>
                  <a:srgbClr val="000000"/>
                </a:solidFill>
                <a:latin typeface="Times New Roman"/>
              </a:rPr>
              <a:t>30</a:t>
            </a:fld>
            <a:endParaRPr lang="en-US" sz="1200" b="0" strike="noStrike" spc="-1">
              <a:latin typeface="Arial"/>
            </a:endParaRPr>
          </a:p>
        </p:txBody>
      </p:sp>
    </p:spTree>
    <p:extLst>
      <p:ext uri="{BB962C8B-B14F-4D97-AF65-F5344CB8AC3E}">
        <p14:creationId xmlns:p14="http://schemas.microsoft.com/office/powerpoint/2010/main" val="3760779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PlaceHolder 1"/>
          <p:cNvSpPr>
            <a:spLocks noGrp="1" noRot="1" noChangeAspect="1"/>
          </p:cNvSpPr>
          <p:nvPr>
            <p:ph type="sldImg"/>
          </p:nvPr>
        </p:nvSpPr>
        <p:spPr>
          <a:xfrm>
            <a:off x="381000" y="685800"/>
            <a:ext cx="6094413" cy="3427413"/>
          </a:xfrm>
          <a:prstGeom prst="rect">
            <a:avLst/>
          </a:prstGeom>
        </p:spPr>
      </p:sp>
      <p:sp>
        <p:nvSpPr>
          <p:cNvPr id="922"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923"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EF766B3-CA86-4586-AE24-146B047C257F}" type="slidenum">
              <a:rPr lang="en-US" sz="1200" b="0" strike="noStrike" spc="-1">
                <a:solidFill>
                  <a:srgbClr val="000000"/>
                </a:solidFill>
                <a:latin typeface="Times New Roman"/>
              </a:rPr>
              <a:t>31</a:t>
            </a:fld>
            <a:endParaRPr lang="en-US" sz="1200" b="0" strike="noStrike" spc="-1">
              <a:latin typeface="Arial"/>
            </a:endParaRPr>
          </a:p>
        </p:txBody>
      </p:sp>
    </p:spTree>
    <p:extLst>
      <p:ext uri="{BB962C8B-B14F-4D97-AF65-F5344CB8AC3E}">
        <p14:creationId xmlns:p14="http://schemas.microsoft.com/office/powerpoint/2010/main" val="3461980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PlaceHolder 1"/>
          <p:cNvSpPr>
            <a:spLocks noGrp="1" noRot="1" noChangeAspect="1"/>
          </p:cNvSpPr>
          <p:nvPr>
            <p:ph type="sldImg"/>
          </p:nvPr>
        </p:nvSpPr>
        <p:spPr>
          <a:xfrm>
            <a:off x="381000" y="685800"/>
            <a:ext cx="6094413" cy="3427413"/>
          </a:xfrm>
          <a:prstGeom prst="rect">
            <a:avLst/>
          </a:prstGeom>
        </p:spPr>
      </p:sp>
      <p:sp>
        <p:nvSpPr>
          <p:cNvPr id="925"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926"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9F4E307-A5E0-41ED-BC48-977D208780E6}" type="slidenum">
              <a:rPr lang="en-US" sz="1200" b="0" strike="noStrike" spc="-1">
                <a:solidFill>
                  <a:srgbClr val="000000"/>
                </a:solidFill>
                <a:latin typeface="Times New Roman"/>
              </a:rPr>
              <a:t>32</a:t>
            </a:fld>
            <a:endParaRPr lang="en-US" sz="1200" b="0" strike="noStrike" spc="-1">
              <a:latin typeface="Arial"/>
            </a:endParaRPr>
          </a:p>
        </p:txBody>
      </p:sp>
    </p:spTree>
    <p:extLst>
      <p:ext uri="{BB962C8B-B14F-4D97-AF65-F5344CB8AC3E}">
        <p14:creationId xmlns:p14="http://schemas.microsoft.com/office/powerpoint/2010/main" val="3558697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381000" y="685800"/>
            <a:ext cx="6094413" cy="3427413"/>
          </a:xfrm>
          <a:prstGeom prst="rect">
            <a:avLst/>
          </a:prstGeom>
        </p:spPr>
      </p:sp>
      <p:sp>
        <p:nvSpPr>
          <p:cNvPr id="928"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929"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712281E-A2D1-4F41-863A-D9DB2A254138}" type="slidenum">
              <a:rPr lang="en-US" sz="1200" b="0" strike="noStrike" spc="-1">
                <a:solidFill>
                  <a:srgbClr val="000000"/>
                </a:solidFill>
                <a:latin typeface="Times New Roman"/>
              </a:rPr>
              <a:t>33</a:t>
            </a:fld>
            <a:endParaRPr lang="en-US" sz="1200" b="0" strike="noStrike" spc="-1">
              <a:latin typeface="Arial"/>
            </a:endParaRPr>
          </a:p>
        </p:txBody>
      </p:sp>
    </p:spTree>
    <p:extLst>
      <p:ext uri="{BB962C8B-B14F-4D97-AF65-F5344CB8AC3E}">
        <p14:creationId xmlns:p14="http://schemas.microsoft.com/office/powerpoint/2010/main" val="1357751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381000" y="685800"/>
            <a:ext cx="6094413" cy="3427413"/>
          </a:xfrm>
          <a:prstGeom prst="rect">
            <a:avLst/>
          </a:prstGeom>
        </p:spPr>
      </p:sp>
      <p:sp>
        <p:nvSpPr>
          <p:cNvPr id="931"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932"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8AB597F-33A0-47A2-BAA3-2175AB20537C}" type="slidenum">
              <a:rPr lang="en-US" sz="1200" b="0" strike="noStrike" spc="-1">
                <a:solidFill>
                  <a:srgbClr val="000000"/>
                </a:solidFill>
                <a:latin typeface="Times New Roman"/>
              </a:rPr>
              <a:t>34</a:t>
            </a:fld>
            <a:endParaRPr lang="en-US" sz="1200" b="0" strike="noStrike" spc="-1">
              <a:latin typeface="Arial"/>
            </a:endParaRPr>
          </a:p>
        </p:txBody>
      </p:sp>
    </p:spTree>
    <p:extLst>
      <p:ext uri="{BB962C8B-B14F-4D97-AF65-F5344CB8AC3E}">
        <p14:creationId xmlns:p14="http://schemas.microsoft.com/office/powerpoint/2010/main" val="1550375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688A4-6948-254C-9C49-85FDA89E8B43}" type="slidenum">
              <a:rPr lang="en-US" smtClean="0"/>
              <a:t>35</a:t>
            </a:fld>
            <a:endParaRPr lang="en-US"/>
          </a:p>
        </p:txBody>
      </p:sp>
    </p:spTree>
    <p:extLst>
      <p:ext uri="{BB962C8B-B14F-4D97-AF65-F5344CB8AC3E}">
        <p14:creationId xmlns:p14="http://schemas.microsoft.com/office/powerpoint/2010/main" val="2835750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381000" y="685800"/>
            <a:ext cx="6094413" cy="3427413"/>
          </a:xfrm>
          <a:prstGeom prst="rect">
            <a:avLst/>
          </a:prstGeom>
        </p:spPr>
      </p:sp>
      <p:sp>
        <p:nvSpPr>
          <p:cNvPr id="883"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884"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BE48F2C-5FF2-4CFC-B5B3-91BAD6CBD8FE}" type="slidenum">
              <a:rPr lang="en-US" sz="1200" b="0" strike="noStrike" spc="-1">
                <a:solidFill>
                  <a:srgbClr val="000000"/>
                </a:solidFill>
                <a:latin typeface="Times New Roman"/>
              </a:rPr>
              <a:t>7</a:t>
            </a:fld>
            <a:endParaRPr lang="en-US" sz="1200" b="0" strike="noStrike" spc="-1">
              <a:latin typeface="Arial"/>
            </a:endParaRPr>
          </a:p>
        </p:txBody>
      </p:sp>
    </p:spTree>
    <p:extLst>
      <p:ext uri="{BB962C8B-B14F-4D97-AF65-F5344CB8AC3E}">
        <p14:creationId xmlns:p14="http://schemas.microsoft.com/office/powerpoint/2010/main" val="287502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PlaceHolder 1"/>
          <p:cNvSpPr>
            <a:spLocks noGrp="1" noRot="1" noChangeAspect="1"/>
          </p:cNvSpPr>
          <p:nvPr>
            <p:ph type="sldImg"/>
          </p:nvPr>
        </p:nvSpPr>
        <p:spPr>
          <a:xfrm>
            <a:off x="381000" y="685800"/>
            <a:ext cx="6094413" cy="3427413"/>
          </a:xfrm>
          <a:prstGeom prst="rect">
            <a:avLst/>
          </a:prstGeom>
        </p:spPr>
      </p:sp>
      <p:sp>
        <p:nvSpPr>
          <p:cNvPr id="886"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887"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60E4CD8-EFE5-4B9A-B745-1F8AE41EF62B}" type="slidenum">
              <a:rPr lang="en-US" sz="1200" b="0" strike="noStrike" spc="-1">
                <a:solidFill>
                  <a:srgbClr val="000000"/>
                </a:solidFill>
                <a:latin typeface="Times New Roman"/>
              </a:rPr>
              <a:t>8</a:t>
            </a:fld>
            <a:endParaRPr lang="en-US" sz="1200" b="0" strike="noStrike" spc="-1">
              <a:latin typeface="Arial"/>
            </a:endParaRPr>
          </a:p>
        </p:txBody>
      </p:sp>
    </p:spTree>
    <p:extLst>
      <p:ext uri="{BB962C8B-B14F-4D97-AF65-F5344CB8AC3E}">
        <p14:creationId xmlns:p14="http://schemas.microsoft.com/office/powerpoint/2010/main" val="2857078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PlaceHolder 1"/>
          <p:cNvSpPr>
            <a:spLocks noGrp="1" noRot="1" noChangeAspect="1"/>
          </p:cNvSpPr>
          <p:nvPr>
            <p:ph type="sldImg"/>
          </p:nvPr>
        </p:nvSpPr>
        <p:spPr>
          <a:xfrm>
            <a:off x="381000" y="685800"/>
            <a:ext cx="6094413" cy="3427413"/>
          </a:xfrm>
          <a:prstGeom prst="rect">
            <a:avLst/>
          </a:prstGeom>
        </p:spPr>
      </p:sp>
      <p:sp>
        <p:nvSpPr>
          <p:cNvPr id="880" name="PlaceHolder 2"/>
          <p:cNvSpPr>
            <a:spLocks noGrp="1"/>
          </p:cNvSpPr>
          <p:nvPr>
            <p:ph type="body"/>
          </p:nvPr>
        </p:nvSpPr>
        <p:spPr>
          <a:xfrm>
            <a:off x="685800" y="4343400"/>
            <a:ext cx="5485320" cy="4113720"/>
          </a:xfrm>
          <a:prstGeom prst="rect">
            <a:avLst/>
          </a:prstGeom>
        </p:spPr>
        <p:txBody>
          <a:bodyPr lIns="0" tIns="0" rIns="0" bIns="0">
            <a:noAutofit/>
          </a:bodyPr>
          <a:lstStyle/>
          <a:p>
            <a:pPr marL="216000" indent="-215280">
              <a:lnSpc>
                <a:spcPct val="100000"/>
              </a:lnSpc>
            </a:pPr>
            <a:r>
              <a:rPr lang="en-US" sz="2000" b="0" strike="noStrike" spc="-1" dirty="0">
                <a:latin typeface="Arial"/>
              </a:rPr>
              <a:t>These types have shortcomings when looking at what we can and should refactor.</a:t>
            </a:r>
          </a:p>
          <a:p>
            <a:pPr marL="216000" indent="-215280">
              <a:lnSpc>
                <a:spcPct val="100000"/>
              </a:lnSpc>
            </a:pPr>
            <a:endParaRPr lang="en-US" sz="2000" b="0" strike="noStrike" spc="-1" dirty="0">
              <a:latin typeface="Arial"/>
            </a:endParaRPr>
          </a:p>
          <a:p>
            <a:pPr marL="216000" indent="-215280">
              <a:lnSpc>
                <a:spcPct val="100000"/>
              </a:lnSpc>
            </a:pPr>
            <a:r>
              <a:rPr lang="en-US" sz="2000" b="0" strike="noStrike" spc="-1" dirty="0">
                <a:latin typeface="Arial"/>
              </a:rPr>
              <a:t>Type 1 is textual equality except for whitespace and comments.</a:t>
            </a:r>
          </a:p>
          <a:p>
            <a:pPr marL="216000" indent="-215280">
              <a:lnSpc>
                <a:spcPct val="100000"/>
              </a:lnSpc>
            </a:pPr>
            <a:r>
              <a:rPr lang="en-US" sz="2000" b="0" strike="noStrike" spc="-1" dirty="0">
                <a:latin typeface="Arial"/>
              </a:rPr>
              <a:t>Type 2 is structurally equal code.</a:t>
            </a:r>
          </a:p>
          <a:p>
            <a:pPr marL="216000" indent="-215280">
              <a:lnSpc>
                <a:spcPct val="100000"/>
              </a:lnSpc>
            </a:pPr>
            <a:r>
              <a:rPr lang="en-US" sz="2000" b="0" strike="noStrike" spc="-1" dirty="0">
                <a:latin typeface="Arial"/>
              </a:rPr>
              <a:t>Type 3 allows any variability. Most tools implement this with some notion of similarity.</a:t>
            </a:r>
          </a:p>
          <a:p>
            <a:pPr marL="216000" indent="-215280">
              <a:lnSpc>
                <a:spcPct val="100000"/>
              </a:lnSpc>
            </a:pPr>
            <a:r>
              <a:rPr lang="en-US" sz="2000" b="0" strike="noStrike" spc="-1" dirty="0">
                <a:latin typeface="Arial"/>
              </a:rPr>
              <a:t>Type 4 is out of scope.</a:t>
            </a: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r>
              <a:rPr lang="en-US" sz="2000" b="0" strike="noStrike" spc="-1" dirty="0">
                <a:latin typeface="Arial"/>
              </a:rPr>
              <a:t>There are a lot of studies that implement clone detection tools to detect these types of clones. For most tools, the main point of focus is </a:t>
            </a:r>
            <a:r>
              <a:rPr lang="en-US" sz="2000" b="0" strike="noStrike" spc="-1" dirty="0" err="1">
                <a:latin typeface="Arial"/>
              </a:rPr>
              <a:t>effe</a:t>
            </a:r>
            <a:endParaRPr lang="en-US" sz="2000" b="0" strike="noStrike" spc="-1" dirty="0">
              <a:latin typeface="Arial"/>
            </a:endParaRPr>
          </a:p>
          <a:p>
            <a:pPr marL="216000" indent="-215280">
              <a:lnSpc>
                <a:spcPct val="100000"/>
              </a:lnSpc>
            </a:pPr>
            <a:endParaRPr lang="en-US" sz="2000" b="0" strike="noStrike" spc="-1" dirty="0">
              <a:latin typeface="Arial"/>
            </a:endParaRPr>
          </a:p>
          <a:p>
            <a:pPr marL="216000" indent="-215280">
              <a:lnSpc>
                <a:spcPct val="100000"/>
              </a:lnSpc>
            </a:pPr>
            <a:r>
              <a:rPr lang="en-US" sz="2000" b="0" strike="noStrike" spc="-1" dirty="0">
                <a:latin typeface="Arial"/>
              </a:rPr>
              <a:t>A higher type of clone means that it's harder to detect. It also makes the clone harder to refactor, as more transformations would be required. Higher clone types also become more disputable whether they actually indicate a harmful antipattern (not every clone is harmful). Type 1 clones are most often, if not always with the right thresholds, harmful. Type 2 and type 3 clones are more disputable whether they are harmful and whether they can be merged in a way that improves the design of the code.</a:t>
            </a:r>
          </a:p>
        </p:txBody>
      </p:sp>
      <p:sp>
        <p:nvSpPr>
          <p:cNvPr id="88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CC520D7-E81A-4844-8484-D8FEF1156C8E}" type="slidenum">
              <a:rPr lang="en-US" sz="1200" b="0" strike="noStrike" spc="-1">
                <a:solidFill>
                  <a:srgbClr val="000000"/>
                </a:solidFill>
                <a:latin typeface="Times New Roman"/>
              </a:rPr>
              <a:t>9</a:t>
            </a:fld>
            <a:endParaRPr lang="en-US" sz="1200" b="0" strike="noStrike" spc="-1">
              <a:latin typeface="Arial"/>
            </a:endParaRPr>
          </a:p>
        </p:txBody>
      </p:sp>
    </p:spTree>
    <p:extLst>
      <p:ext uri="{BB962C8B-B14F-4D97-AF65-F5344CB8AC3E}">
        <p14:creationId xmlns:p14="http://schemas.microsoft.com/office/powerpoint/2010/main" val="1871297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PlaceHolder 1"/>
          <p:cNvSpPr>
            <a:spLocks noGrp="1" noRot="1" noChangeAspect="1"/>
          </p:cNvSpPr>
          <p:nvPr>
            <p:ph type="sldImg"/>
          </p:nvPr>
        </p:nvSpPr>
        <p:spPr>
          <a:xfrm>
            <a:off x="381000" y="685800"/>
            <a:ext cx="6094413" cy="3427413"/>
          </a:xfrm>
          <a:prstGeom prst="rect">
            <a:avLst/>
          </a:prstGeom>
        </p:spPr>
      </p:sp>
      <p:sp>
        <p:nvSpPr>
          <p:cNvPr id="889" name="PlaceHolder 2"/>
          <p:cNvSpPr>
            <a:spLocks noGrp="1"/>
          </p:cNvSpPr>
          <p:nvPr>
            <p:ph type="body"/>
          </p:nvPr>
        </p:nvSpPr>
        <p:spPr>
          <a:xfrm>
            <a:off x="685800" y="4343400"/>
            <a:ext cx="5485320" cy="4113720"/>
          </a:xfrm>
          <a:prstGeom prst="rect">
            <a:avLst/>
          </a:prstGeom>
        </p:spPr>
        <p:txBody>
          <a:bodyPr lIns="0" tIns="0" rIns="0" bIns="0">
            <a:noAutofit/>
          </a:bodyPr>
          <a:lstStyle/>
          <a:p>
            <a:r>
              <a:rPr lang="en-US" sz="2000" b="0" strike="noStrike" spc="-1" dirty="0">
                <a:latin typeface="Arial"/>
              </a:rPr>
              <a:t>TRADEOFFS!!!</a:t>
            </a:r>
          </a:p>
        </p:txBody>
      </p:sp>
      <p:sp>
        <p:nvSpPr>
          <p:cNvPr id="890"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E2A2796-A487-4A59-80C4-9709A1EFC7C1}" type="slidenum">
              <a:rPr lang="en-US" sz="1200" b="0" strike="noStrike" spc="-1">
                <a:solidFill>
                  <a:srgbClr val="000000"/>
                </a:solidFill>
                <a:latin typeface="Times New Roman"/>
              </a:rPr>
              <a:t>10</a:t>
            </a:fld>
            <a:endParaRPr lang="en-US" sz="1200" b="0" strike="noStrike" spc="-1">
              <a:latin typeface="Arial"/>
            </a:endParaRPr>
          </a:p>
        </p:txBody>
      </p:sp>
    </p:spTree>
    <p:extLst>
      <p:ext uri="{BB962C8B-B14F-4D97-AF65-F5344CB8AC3E}">
        <p14:creationId xmlns:p14="http://schemas.microsoft.com/office/powerpoint/2010/main" val="732050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PlaceHolder 1"/>
          <p:cNvSpPr>
            <a:spLocks noGrp="1" noRot="1" noChangeAspect="1"/>
          </p:cNvSpPr>
          <p:nvPr>
            <p:ph type="sldImg"/>
          </p:nvPr>
        </p:nvSpPr>
        <p:spPr>
          <a:xfrm>
            <a:off x="381000" y="685800"/>
            <a:ext cx="6094413" cy="3427413"/>
          </a:xfrm>
          <a:prstGeom prst="rect">
            <a:avLst/>
          </a:prstGeom>
        </p:spPr>
      </p:sp>
      <p:sp>
        <p:nvSpPr>
          <p:cNvPr id="892"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893"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A0EB777-16ED-4DF9-BE9C-83E4B6963C80}" type="slidenum">
              <a:rPr lang="en-US" sz="1200" b="0" strike="noStrike" spc="-1">
                <a:solidFill>
                  <a:srgbClr val="000000"/>
                </a:solidFill>
                <a:latin typeface="Times New Roman"/>
              </a:rPr>
              <a:t>11</a:t>
            </a:fld>
            <a:endParaRPr lang="en-US" sz="1200" b="0" strike="noStrike" spc="-1">
              <a:latin typeface="Arial"/>
            </a:endParaRPr>
          </a:p>
        </p:txBody>
      </p:sp>
    </p:spTree>
    <p:extLst>
      <p:ext uri="{BB962C8B-B14F-4D97-AF65-F5344CB8AC3E}">
        <p14:creationId xmlns:p14="http://schemas.microsoft.com/office/powerpoint/2010/main" val="2039073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379440" y="685800"/>
            <a:ext cx="6098040" cy="3427920"/>
          </a:xfrm>
          <a:prstGeom prst="rect">
            <a:avLst/>
          </a:prstGeom>
        </p:spPr>
      </p:sp>
      <p:sp>
        <p:nvSpPr>
          <p:cNvPr id="895"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896"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F040D75-3E68-4E9E-BEF9-886C5569D3BB}" type="slidenum">
              <a:rPr lang="en-US" sz="1200" b="0" strike="noStrike" spc="-1">
                <a:solidFill>
                  <a:srgbClr val="000000"/>
                </a:solidFill>
                <a:latin typeface="Times New Roman"/>
              </a:rPr>
              <a:t>12</a:t>
            </a:fld>
            <a:endParaRPr lang="en-US" sz="1200" b="0" strike="noStrike" spc="-1">
              <a:latin typeface="Arial"/>
            </a:endParaRPr>
          </a:p>
        </p:txBody>
      </p:sp>
    </p:spTree>
    <p:extLst>
      <p:ext uri="{BB962C8B-B14F-4D97-AF65-F5344CB8AC3E}">
        <p14:creationId xmlns:p14="http://schemas.microsoft.com/office/powerpoint/2010/main" val="296341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PlaceHolder 1"/>
          <p:cNvSpPr>
            <a:spLocks noGrp="1" noRot="1" noChangeAspect="1"/>
          </p:cNvSpPr>
          <p:nvPr>
            <p:ph type="sldImg"/>
          </p:nvPr>
        </p:nvSpPr>
        <p:spPr>
          <a:xfrm>
            <a:off x="381000" y="685800"/>
            <a:ext cx="6094413" cy="3427413"/>
          </a:xfrm>
          <a:prstGeom prst="rect">
            <a:avLst/>
          </a:prstGeom>
        </p:spPr>
      </p:sp>
      <p:sp>
        <p:nvSpPr>
          <p:cNvPr id="880" name="PlaceHolder 2"/>
          <p:cNvSpPr>
            <a:spLocks noGrp="1"/>
          </p:cNvSpPr>
          <p:nvPr>
            <p:ph type="body"/>
          </p:nvPr>
        </p:nvSpPr>
        <p:spPr>
          <a:xfrm>
            <a:off x="685800" y="4343400"/>
            <a:ext cx="5485320" cy="4113720"/>
          </a:xfrm>
          <a:prstGeom prst="rect">
            <a:avLst/>
          </a:prstGeom>
        </p:spPr>
        <p:txBody>
          <a:bodyPr lIns="0" tIns="0" rIns="0" bIns="0">
            <a:noAutofit/>
          </a:bodyPr>
          <a:lstStyle/>
          <a:p>
            <a:pPr marL="216000" indent="-215280">
              <a:lnSpc>
                <a:spcPct val="100000"/>
              </a:lnSpc>
            </a:pPr>
            <a:r>
              <a:rPr lang="en-US" sz="2000" b="0" strike="noStrike" spc="-1">
                <a:latin typeface="Arial"/>
              </a:rPr>
              <a:t>These types have shortcomings when looking at what we can and should refactor.</a:t>
            </a:r>
          </a:p>
          <a:p>
            <a:pPr marL="216000" indent="-215280">
              <a:lnSpc>
                <a:spcPct val="100000"/>
              </a:lnSpc>
            </a:pPr>
            <a:endParaRPr lang="en-US" sz="2000" b="0" strike="noStrike" spc="-1">
              <a:latin typeface="Arial"/>
            </a:endParaRPr>
          </a:p>
          <a:p>
            <a:pPr marL="216000" indent="-215280">
              <a:lnSpc>
                <a:spcPct val="100000"/>
              </a:lnSpc>
            </a:pPr>
            <a:r>
              <a:rPr lang="en-US" sz="2000" b="0" strike="noStrike" spc="-1">
                <a:latin typeface="Arial"/>
              </a:rPr>
              <a:t>Type 1 is textual equality except for whitespace and comments.</a:t>
            </a:r>
          </a:p>
          <a:p>
            <a:pPr marL="216000" indent="-215280">
              <a:lnSpc>
                <a:spcPct val="100000"/>
              </a:lnSpc>
            </a:pPr>
            <a:r>
              <a:rPr lang="en-US" sz="2000" b="0" strike="noStrike" spc="-1">
                <a:latin typeface="Arial"/>
              </a:rPr>
              <a:t>Type 2 is structurally equal code.</a:t>
            </a:r>
          </a:p>
          <a:p>
            <a:pPr marL="216000" indent="-215280">
              <a:lnSpc>
                <a:spcPct val="100000"/>
              </a:lnSpc>
            </a:pPr>
            <a:r>
              <a:rPr lang="en-US" sz="2000" b="0" strike="noStrike" spc="-1">
                <a:latin typeface="Arial"/>
              </a:rPr>
              <a:t>Type 3 allows any variability. Most tools implement this with some notion of similarity.</a:t>
            </a:r>
          </a:p>
          <a:p>
            <a:pPr marL="216000" indent="-215280">
              <a:lnSpc>
                <a:spcPct val="100000"/>
              </a:lnSpc>
            </a:pPr>
            <a:r>
              <a:rPr lang="en-US" sz="2000" b="0" strike="noStrike" spc="-1">
                <a:latin typeface="Arial"/>
              </a:rPr>
              <a:t>Type 4 is out of scope.</a:t>
            </a: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endParaRPr lang="en-US" sz="2000" b="0" strike="noStrike" spc="-1">
              <a:latin typeface="Arial"/>
            </a:endParaRPr>
          </a:p>
          <a:p>
            <a:pPr marL="216000" indent="-215280">
              <a:lnSpc>
                <a:spcPct val="100000"/>
              </a:lnSpc>
            </a:pPr>
            <a:r>
              <a:rPr lang="en-US" sz="2000" b="0" strike="noStrike" spc="-1">
                <a:latin typeface="Arial"/>
              </a:rPr>
              <a:t>There are a lot of studies that implement clone detection tools to detect these types of clones. For most tools, the main point of focus is effe</a:t>
            </a:r>
          </a:p>
          <a:p>
            <a:pPr marL="216000" indent="-215280">
              <a:lnSpc>
                <a:spcPct val="100000"/>
              </a:lnSpc>
            </a:pPr>
            <a:endParaRPr lang="en-US" sz="2000" b="0" strike="noStrike" spc="-1">
              <a:latin typeface="Arial"/>
            </a:endParaRPr>
          </a:p>
          <a:p>
            <a:pPr marL="216000" indent="-215280">
              <a:lnSpc>
                <a:spcPct val="100000"/>
              </a:lnSpc>
            </a:pPr>
            <a:r>
              <a:rPr lang="en-US" sz="2000" b="0" strike="noStrike" spc="-1">
                <a:latin typeface="Arial"/>
              </a:rPr>
              <a:t>A higher type of clone means that it's harder to detect. It also makes the clone harder to refactor, as more transformations would be required. Higher clone types also become more disputable whether they actually indicate a harmful antipattern (not every clone is harmful). Type 1 clones are most often, if not always with the right thresholds, harmful. Type 2 and type 3 clones are more disputable whether they are harmful and whether they can be merged in a way that improves the design of the code.</a:t>
            </a:r>
          </a:p>
        </p:txBody>
      </p:sp>
      <p:sp>
        <p:nvSpPr>
          <p:cNvPr id="88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CC520D7-E81A-4844-8484-D8FEF1156C8E}" type="slidenum">
              <a:rPr lang="en-US" sz="1200" b="0" strike="noStrike" spc="-1">
                <a:solidFill>
                  <a:srgbClr val="000000"/>
                </a:solidFill>
                <a:latin typeface="Times New Roman"/>
              </a:rPr>
              <a:t>13</a:t>
            </a:fld>
            <a:endParaRPr lang="en-US" sz="1200" b="0" strike="noStrike" spc="-1">
              <a:latin typeface="Arial"/>
            </a:endParaRPr>
          </a:p>
        </p:txBody>
      </p:sp>
    </p:spTree>
    <p:extLst>
      <p:ext uri="{BB962C8B-B14F-4D97-AF65-F5344CB8AC3E}">
        <p14:creationId xmlns:p14="http://schemas.microsoft.com/office/powerpoint/2010/main" val="254717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F795-9626-0242-BCAD-536547E861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FE625F-C93C-CE4C-986C-182A93D324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379DD9-9A76-1149-8882-9EE8AF97FFB9}"/>
              </a:ext>
            </a:extLst>
          </p:cNvPr>
          <p:cNvSpPr>
            <a:spLocks noGrp="1"/>
          </p:cNvSpPr>
          <p:nvPr>
            <p:ph type="dt" sz="half" idx="10"/>
          </p:nvPr>
        </p:nvSpPr>
        <p:spPr/>
        <p:txBody>
          <a:bodyPr/>
          <a:lstStyle/>
          <a:p>
            <a:fld id="{D3D5087D-4D64-094C-8BF1-74FD091CE5B1}" type="datetimeFigureOut">
              <a:rPr lang="en-US" smtClean="0"/>
              <a:t>7/4/19</a:t>
            </a:fld>
            <a:endParaRPr lang="en-US"/>
          </a:p>
        </p:txBody>
      </p:sp>
      <p:sp>
        <p:nvSpPr>
          <p:cNvPr id="5" name="Footer Placeholder 4">
            <a:extLst>
              <a:ext uri="{FF2B5EF4-FFF2-40B4-BE49-F238E27FC236}">
                <a16:creationId xmlns:a16="http://schemas.microsoft.com/office/drawing/2014/main" id="{D6268C76-21CA-9E42-8254-0E42BAB63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CA440-AF8E-9644-9805-3829E3569C74}"/>
              </a:ext>
            </a:extLst>
          </p:cNvPr>
          <p:cNvSpPr>
            <a:spLocks noGrp="1"/>
          </p:cNvSpPr>
          <p:nvPr>
            <p:ph type="sldNum" sz="quarter" idx="12"/>
          </p:nvPr>
        </p:nvSpPr>
        <p:spPr/>
        <p:txBody>
          <a:bodyPr/>
          <a:lstStyle/>
          <a:p>
            <a:fld id="{24F163C7-E124-CB4D-8B44-779CF4A73F09}" type="slidenum">
              <a:rPr lang="en-US" smtClean="0"/>
              <a:t>‹#›</a:t>
            </a:fld>
            <a:endParaRPr lang="en-US"/>
          </a:p>
        </p:txBody>
      </p:sp>
    </p:spTree>
    <p:extLst>
      <p:ext uri="{BB962C8B-B14F-4D97-AF65-F5344CB8AC3E}">
        <p14:creationId xmlns:p14="http://schemas.microsoft.com/office/powerpoint/2010/main" val="387324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1836-0ADE-014C-89D5-B7110CD82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0E40D0-877D-4A48-A28E-1C59583BDE4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1E62B5-CC01-134E-9C0A-910F890CC548}"/>
              </a:ext>
            </a:extLst>
          </p:cNvPr>
          <p:cNvSpPr>
            <a:spLocks noGrp="1"/>
          </p:cNvSpPr>
          <p:nvPr>
            <p:ph type="dt" sz="half" idx="10"/>
          </p:nvPr>
        </p:nvSpPr>
        <p:spPr/>
        <p:txBody>
          <a:bodyPr/>
          <a:lstStyle/>
          <a:p>
            <a:fld id="{D3D5087D-4D64-094C-8BF1-74FD091CE5B1}" type="datetimeFigureOut">
              <a:rPr lang="en-US" smtClean="0"/>
              <a:t>7/4/19</a:t>
            </a:fld>
            <a:endParaRPr lang="en-US"/>
          </a:p>
        </p:txBody>
      </p:sp>
      <p:sp>
        <p:nvSpPr>
          <p:cNvPr id="5" name="Footer Placeholder 4">
            <a:extLst>
              <a:ext uri="{FF2B5EF4-FFF2-40B4-BE49-F238E27FC236}">
                <a16:creationId xmlns:a16="http://schemas.microsoft.com/office/drawing/2014/main" id="{E72EFADE-A60F-4E4C-9156-362745021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9FA5E-5B70-2C4A-BCBA-7BE050B09D0F}"/>
              </a:ext>
            </a:extLst>
          </p:cNvPr>
          <p:cNvSpPr>
            <a:spLocks noGrp="1"/>
          </p:cNvSpPr>
          <p:nvPr>
            <p:ph type="sldNum" sz="quarter" idx="12"/>
          </p:nvPr>
        </p:nvSpPr>
        <p:spPr/>
        <p:txBody>
          <a:bodyPr/>
          <a:lstStyle/>
          <a:p>
            <a:fld id="{24F163C7-E124-CB4D-8B44-779CF4A73F09}" type="slidenum">
              <a:rPr lang="en-US" smtClean="0"/>
              <a:t>‹#›</a:t>
            </a:fld>
            <a:endParaRPr lang="en-US"/>
          </a:p>
        </p:txBody>
      </p:sp>
    </p:spTree>
    <p:extLst>
      <p:ext uri="{BB962C8B-B14F-4D97-AF65-F5344CB8AC3E}">
        <p14:creationId xmlns:p14="http://schemas.microsoft.com/office/powerpoint/2010/main" val="127272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D0FA1D-F112-E74B-8B34-D8281D5D8A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7061CD-DF15-E448-9AA5-449E683E4D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F80D6-7C3F-6E43-AD9E-1BDA8EA7BEE6}"/>
              </a:ext>
            </a:extLst>
          </p:cNvPr>
          <p:cNvSpPr>
            <a:spLocks noGrp="1"/>
          </p:cNvSpPr>
          <p:nvPr>
            <p:ph type="dt" sz="half" idx="10"/>
          </p:nvPr>
        </p:nvSpPr>
        <p:spPr/>
        <p:txBody>
          <a:bodyPr/>
          <a:lstStyle/>
          <a:p>
            <a:fld id="{D3D5087D-4D64-094C-8BF1-74FD091CE5B1}" type="datetimeFigureOut">
              <a:rPr lang="en-US" smtClean="0"/>
              <a:t>7/4/19</a:t>
            </a:fld>
            <a:endParaRPr lang="en-US"/>
          </a:p>
        </p:txBody>
      </p:sp>
      <p:sp>
        <p:nvSpPr>
          <p:cNvPr id="5" name="Footer Placeholder 4">
            <a:extLst>
              <a:ext uri="{FF2B5EF4-FFF2-40B4-BE49-F238E27FC236}">
                <a16:creationId xmlns:a16="http://schemas.microsoft.com/office/drawing/2014/main" id="{70AA781F-53EB-BF40-90F1-88CB4AA17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268FC-B2C2-024B-A25F-74A7CD21255A}"/>
              </a:ext>
            </a:extLst>
          </p:cNvPr>
          <p:cNvSpPr>
            <a:spLocks noGrp="1"/>
          </p:cNvSpPr>
          <p:nvPr>
            <p:ph type="sldNum" sz="quarter" idx="12"/>
          </p:nvPr>
        </p:nvSpPr>
        <p:spPr/>
        <p:txBody>
          <a:bodyPr/>
          <a:lstStyle/>
          <a:p>
            <a:fld id="{24F163C7-E124-CB4D-8B44-779CF4A73F09}" type="slidenum">
              <a:rPr lang="en-US" smtClean="0"/>
              <a:t>‹#›</a:t>
            </a:fld>
            <a:endParaRPr lang="en-US"/>
          </a:p>
        </p:txBody>
      </p:sp>
    </p:spTree>
    <p:extLst>
      <p:ext uri="{BB962C8B-B14F-4D97-AF65-F5344CB8AC3E}">
        <p14:creationId xmlns:p14="http://schemas.microsoft.com/office/powerpoint/2010/main" val="2438452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5526-DC31-1442-8669-CB890E06BD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66C952-A90D-314E-9F24-652C8ECC35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28EF7-C947-FE48-9835-E1A5ACBAA9B1}"/>
              </a:ext>
            </a:extLst>
          </p:cNvPr>
          <p:cNvSpPr>
            <a:spLocks noGrp="1"/>
          </p:cNvSpPr>
          <p:nvPr>
            <p:ph type="dt" sz="half" idx="10"/>
          </p:nvPr>
        </p:nvSpPr>
        <p:spPr/>
        <p:txBody>
          <a:bodyPr/>
          <a:lstStyle/>
          <a:p>
            <a:fld id="{D3D5087D-4D64-094C-8BF1-74FD091CE5B1}" type="datetimeFigureOut">
              <a:rPr lang="en-US" smtClean="0"/>
              <a:t>7/4/19</a:t>
            </a:fld>
            <a:endParaRPr lang="en-US"/>
          </a:p>
        </p:txBody>
      </p:sp>
      <p:sp>
        <p:nvSpPr>
          <p:cNvPr id="5" name="Footer Placeholder 4">
            <a:extLst>
              <a:ext uri="{FF2B5EF4-FFF2-40B4-BE49-F238E27FC236}">
                <a16:creationId xmlns:a16="http://schemas.microsoft.com/office/drawing/2014/main" id="{9A69BFAE-0E4F-E84B-892C-3A18789B16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CA2D6-C8BB-A940-AD42-5DBCFB122250}"/>
              </a:ext>
            </a:extLst>
          </p:cNvPr>
          <p:cNvSpPr>
            <a:spLocks noGrp="1"/>
          </p:cNvSpPr>
          <p:nvPr>
            <p:ph type="sldNum" sz="quarter" idx="12"/>
          </p:nvPr>
        </p:nvSpPr>
        <p:spPr/>
        <p:txBody>
          <a:bodyPr/>
          <a:lstStyle/>
          <a:p>
            <a:fld id="{24F163C7-E124-CB4D-8B44-779CF4A73F09}" type="slidenum">
              <a:rPr lang="en-US" smtClean="0"/>
              <a:t>‹#›</a:t>
            </a:fld>
            <a:endParaRPr lang="en-US"/>
          </a:p>
        </p:txBody>
      </p:sp>
    </p:spTree>
    <p:extLst>
      <p:ext uri="{BB962C8B-B14F-4D97-AF65-F5344CB8AC3E}">
        <p14:creationId xmlns:p14="http://schemas.microsoft.com/office/powerpoint/2010/main" val="3845208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BC81-9777-834E-8A3C-6C511DCD87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9A23E2-01EA-8F40-9793-49FDC1419A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F40AAF-693D-7E48-AD7D-C4F797A7826B}"/>
              </a:ext>
            </a:extLst>
          </p:cNvPr>
          <p:cNvSpPr>
            <a:spLocks noGrp="1"/>
          </p:cNvSpPr>
          <p:nvPr>
            <p:ph type="dt" sz="half" idx="10"/>
          </p:nvPr>
        </p:nvSpPr>
        <p:spPr/>
        <p:txBody>
          <a:bodyPr/>
          <a:lstStyle/>
          <a:p>
            <a:fld id="{D3D5087D-4D64-094C-8BF1-74FD091CE5B1}" type="datetimeFigureOut">
              <a:rPr lang="en-US" smtClean="0"/>
              <a:t>7/4/19</a:t>
            </a:fld>
            <a:endParaRPr lang="en-US"/>
          </a:p>
        </p:txBody>
      </p:sp>
      <p:sp>
        <p:nvSpPr>
          <p:cNvPr id="5" name="Footer Placeholder 4">
            <a:extLst>
              <a:ext uri="{FF2B5EF4-FFF2-40B4-BE49-F238E27FC236}">
                <a16:creationId xmlns:a16="http://schemas.microsoft.com/office/drawing/2014/main" id="{973053FD-2DC1-164C-8A84-549020C98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DD098-36FA-4D41-B68D-F4F8BBCEBD32}"/>
              </a:ext>
            </a:extLst>
          </p:cNvPr>
          <p:cNvSpPr>
            <a:spLocks noGrp="1"/>
          </p:cNvSpPr>
          <p:nvPr>
            <p:ph type="sldNum" sz="quarter" idx="12"/>
          </p:nvPr>
        </p:nvSpPr>
        <p:spPr/>
        <p:txBody>
          <a:bodyPr/>
          <a:lstStyle/>
          <a:p>
            <a:fld id="{24F163C7-E124-CB4D-8B44-779CF4A73F09}" type="slidenum">
              <a:rPr lang="en-US" smtClean="0"/>
              <a:t>‹#›</a:t>
            </a:fld>
            <a:endParaRPr lang="en-US"/>
          </a:p>
        </p:txBody>
      </p:sp>
    </p:spTree>
    <p:extLst>
      <p:ext uri="{BB962C8B-B14F-4D97-AF65-F5344CB8AC3E}">
        <p14:creationId xmlns:p14="http://schemas.microsoft.com/office/powerpoint/2010/main" val="1383067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4D2CD-40A9-434D-B6B6-D2FDFEB012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B1B801-E902-8646-B436-3BFAF95C3E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AE1D82-8E35-4346-911E-ECF92B6629A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200300-1D58-7946-B158-9DF5F1761FD7}"/>
              </a:ext>
            </a:extLst>
          </p:cNvPr>
          <p:cNvSpPr>
            <a:spLocks noGrp="1"/>
          </p:cNvSpPr>
          <p:nvPr>
            <p:ph type="dt" sz="half" idx="10"/>
          </p:nvPr>
        </p:nvSpPr>
        <p:spPr/>
        <p:txBody>
          <a:bodyPr/>
          <a:lstStyle/>
          <a:p>
            <a:fld id="{D3D5087D-4D64-094C-8BF1-74FD091CE5B1}" type="datetimeFigureOut">
              <a:rPr lang="en-US" smtClean="0"/>
              <a:t>7/4/19</a:t>
            </a:fld>
            <a:endParaRPr lang="en-US"/>
          </a:p>
        </p:txBody>
      </p:sp>
      <p:sp>
        <p:nvSpPr>
          <p:cNvPr id="6" name="Footer Placeholder 5">
            <a:extLst>
              <a:ext uri="{FF2B5EF4-FFF2-40B4-BE49-F238E27FC236}">
                <a16:creationId xmlns:a16="http://schemas.microsoft.com/office/drawing/2014/main" id="{17175FC2-5995-8644-BFC3-6ECEA15CE3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F2159-1F20-7946-884F-15728CE663A3}"/>
              </a:ext>
            </a:extLst>
          </p:cNvPr>
          <p:cNvSpPr>
            <a:spLocks noGrp="1"/>
          </p:cNvSpPr>
          <p:nvPr>
            <p:ph type="sldNum" sz="quarter" idx="12"/>
          </p:nvPr>
        </p:nvSpPr>
        <p:spPr/>
        <p:txBody>
          <a:bodyPr/>
          <a:lstStyle/>
          <a:p>
            <a:fld id="{24F163C7-E124-CB4D-8B44-779CF4A73F09}" type="slidenum">
              <a:rPr lang="en-US" smtClean="0"/>
              <a:t>‹#›</a:t>
            </a:fld>
            <a:endParaRPr lang="en-US"/>
          </a:p>
        </p:txBody>
      </p:sp>
    </p:spTree>
    <p:extLst>
      <p:ext uri="{BB962C8B-B14F-4D97-AF65-F5344CB8AC3E}">
        <p14:creationId xmlns:p14="http://schemas.microsoft.com/office/powerpoint/2010/main" val="334093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C238-5D32-2548-96F4-C3F4CE05BD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591D9A-596F-0C4C-8A09-07498E0B83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95B6218-8DE1-B14D-AB47-F5A342F8B91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A765A3-E64A-1149-BD0B-B7643CBA0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03D2F3F-5271-8947-B7CB-9FD824CC0B9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79AC11-4AA3-5843-A5A2-052F3398AF08}"/>
              </a:ext>
            </a:extLst>
          </p:cNvPr>
          <p:cNvSpPr>
            <a:spLocks noGrp="1"/>
          </p:cNvSpPr>
          <p:nvPr>
            <p:ph type="dt" sz="half" idx="10"/>
          </p:nvPr>
        </p:nvSpPr>
        <p:spPr/>
        <p:txBody>
          <a:bodyPr/>
          <a:lstStyle/>
          <a:p>
            <a:fld id="{D3D5087D-4D64-094C-8BF1-74FD091CE5B1}" type="datetimeFigureOut">
              <a:rPr lang="en-US" smtClean="0"/>
              <a:t>7/4/19</a:t>
            </a:fld>
            <a:endParaRPr lang="en-US"/>
          </a:p>
        </p:txBody>
      </p:sp>
      <p:sp>
        <p:nvSpPr>
          <p:cNvPr id="8" name="Footer Placeholder 7">
            <a:extLst>
              <a:ext uri="{FF2B5EF4-FFF2-40B4-BE49-F238E27FC236}">
                <a16:creationId xmlns:a16="http://schemas.microsoft.com/office/drawing/2014/main" id="{886BD7DA-E699-FF49-B461-2CBF9553DA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F30177-F710-034E-A151-2F9DABD9F0F2}"/>
              </a:ext>
            </a:extLst>
          </p:cNvPr>
          <p:cNvSpPr>
            <a:spLocks noGrp="1"/>
          </p:cNvSpPr>
          <p:nvPr>
            <p:ph type="sldNum" sz="quarter" idx="12"/>
          </p:nvPr>
        </p:nvSpPr>
        <p:spPr/>
        <p:txBody>
          <a:bodyPr/>
          <a:lstStyle/>
          <a:p>
            <a:fld id="{24F163C7-E124-CB4D-8B44-779CF4A73F09}" type="slidenum">
              <a:rPr lang="en-US" smtClean="0"/>
              <a:t>‹#›</a:t>
            </a:fld>
            <a:endParaRPr lang="en-US"/>
          </a:p>
        </p:txBody>
      </p:sp>
    </p:spTree>
    <p:extLst>
      <p:ext uri="{BB962C8B-B14F-4D97-AF65-F5344CB8AC3E}">
        <p14:creationId xmlns:p14="http://schemas.microsoft.com/office/powerpoint/2010/main" val="1454423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A6929-D497-2643-B9DB-39A30EB00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1A7522-9A9C-CA48-AC66-8D7D7F6159C9}"/>
              </a:ext>
            </a:extLst>
          </p:cNvPr>
          <p:cNvSpPr>
            <a:spLocks noGrp="1"/>
          </p:cNvSpPr>
          <p:nvPr>
            <p:ph type="dt" sz="half" idx="10"/>
          </p:nvPr>
        </p:nvSpPr>
        <p:spPr/>
        <p:txBody>
          <a:bodyPr/>
          <a:lstStyle/>
          <a:p>
            <a:fld id="{D3D5087D-4D64-094C-8BF1-74FD091CE5B1}" type="datetimeFigureOut">
              <a:rPr lang="en-US" smtClean="0"/>
              <a:t>7/4/19</a:t>
            </a:fld>
            <a:endParaRPr lang="en-US"/>
          </a:p>
        </p:txBody>
      </p:sp>
      <p:sp>
        <p:nvSpPr>
          <p:cNvPr id="4" name="Footer Placeholder 3">
            <a:extLst>
              <a:ext uri="{FF2B5EF4-FFF2-40B4-BE49-F238E27FC236}">
                <a16:creationId xmlns:a16="http://schemas.microsoft.com/office/drawing/2014/main" id="{6A3E34AA-B57A-194F-A256-CD0C8029DD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BA2058-AAB1-194E-8A36-C360D744E09A}"/>
              </a:ext>
            </a:extLst>
          </p:cNvPr>
          <p:cNvSpPr>
            <a:spLocks noGrp="1"/>
          </p:cNvSpPr>
          <p:nvPr>
            <p:ph type="sldNum" sz="quarter" idx="12"/>
          </p:nvPr>
        </p:nvSpPr>
        <p:spPr/>
        <p:txBody>
          <a:bodyPr/>
          <a:lstStyle/>
          <a:p>
            <a:fld id="{24F163C7-E124-CB4D-8B44-779CF4A73F09}" type="slidenum">
              <a:rPr lang="en-US" smtClean="0"/>
              <a:t>‹#›</a:t>
            </a:fld>
            <a:endParaRPr lang="en-US"/>
          </a:p>
        </p:txBody>
      </p:sp>
    </p:spTree>
    <p:extLst>
      <p:ext uri="{BB962C8B-B14F-4D97-AF65-F5344CB8AC3E}">
        <p14:creationId xmlns:p14="http://schemas.microsoft.com/office/powerpoint/2010/main" val="4107223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62015D-43B6-3040-90FB-AB5B2E27F6F7}"/>
              </a:ext>
            </a:extLst>
          </p:cNvPr>
          <p:cNvSpPr>
            <a:spLocks noGrp="1"/>
          </p:cNvSpPr>
          <p:nvPr>
            <p:ph type="dt" sz="half" idx="10"/>
          </p:nvPr>
        </p:nvSpPr>
        <p:spPr/>
        <p:txBody>
          <a:bodyPr/>
          <a:lstStyle/>
          <a:p>
            <a:fld id="{D3D5087D-4D64-094C-8BF1-74FD091CE5B1}" type="datetimeFigureOut">
              <a:rPr lang="en-US" smtClean="0"/>
              <a:t>7/4/19</a:t>
            </a:fld>
            <a:endParaRPr lang="en-US"/>
          </a:p>
        </p:txBody>
      </p:sp>
      <p:sp>
        <p:nvSpPr>
          <p:cNvPr id="3" name="Footer Placeholder 2">
            <a:extLst>
              <a:ext uri="{FF2B5EF4-FFF2-40B4-BE49-F238E27FC236}">
                <a16:creationId xmlns:a16="http://schemas.microsoft.com/office/drawing/2014/main" id="{824247F8-0CCC-6D44-96CA-AC26FB839B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837D2A-63BC-F742-801A-EC2F1B6A2F5D}"/>
              </a:ext>
            </a:extLst>
          </p:cNvPr>
          <p:cNvSpPr>
            <a:spLocks noGrp="1"/>
          </p:cNvSpPr>
          <p:nvPr>
            <p:ph type="sldNum" sz="quarter" idx="12"/>
          </p:nvPr>
        </p:nvSpPr>
        <p:spPr/>
        <p:txBody>
          <a:bodyPr/>
          <a:lstStyle/>
          <a:p>
            <a:fld id="{24F163C7-E124-CB4D-8B44-779CF4A73F09}" type="slidenum">
              <a:rPr lang="en-US" smtClean="0"/>
              <a:t>‹#›</a:t>
            </a:fld>
            <a:endParaRPr lang="en-US"/>
          </a:p>
        </p:txBody>
      </p:sp>
    </p:spTree>
    <p:extLst>
      <p:ext uri="{BB962C8B-B14F-4D97-AF65-F5344CB8AC3E}">
        <p14:creationId xmlns:p14="http://schemas.microsoft.com/office/powerpoint/2010/main" val="3438696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E7D0E-D67A-4A47-A0D1-CC0535005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2FFAB5-76C8-B341-AE66-343900F429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43C107-E758-F04A-BAE4-EEC6CA644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86CCDE-C3D5-C84E-8613-AC4FAA943037}"/>
              </a:ext>
            </a:extLst>
          </p:cNvPr>
          <p:cNvSpPr>
            <a:spLocks noGrp="1"/>
          </p:cNvSpPr>
          <p:nvPr>
            <p:ph type="dt" sz="half" idx="10"/>
          </p:nvPr>
        </p:nvSpPr>
        <p:spPr/>
        <p:txBody>
          <a:bodyPr/>
          <a:lstStyle/>
          <a:p>
            <a:fld id="{D3D5087D-4D64-094C-8BF1-74FD091CE5B1}" type="datetimeFigureOut">
              <a:rPr lang="en-US" smtClean="0"/>
              <a:t>7/4/19</a:t>
            </a:fld>
            <a:endParaRPr lang="en-US"/>
          </a:p>
        </p:txBody>
      </p:sp>
      <p:sp>
        <p:nvSpPr>
          <p:cNvPr id="6" name="Footer Placeholder 5">
            <a:extLst>
              <a:ext uri="{FF2B5EF4-FFF2-40B4-BE49-F238E27FC236}">
                <a16:creationId xmlns:a16="http://schemas.microsoft.com/office/drawing/2014/main" id="{27CE2235-C48B-4744-BD58-3F3A1D255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646AB1-156A-5D43-8ECD-BC9C19C95AFA}"/>
              </a:ext>
            </a:extLst>
          </p:cNvPr>
          <p:cNvSpPr>
            <a:spLocks noGrp="1"/>
          </p:cNvSpPr>
          <p:nvPr>
            <p:ph type="sldNum" sz="quarter" idx="12"/>
          </p:nvPr>
        </p:nvSpPr>
        <p:spPr/>
        <p:txBody>
          <a:bodyPr/>
          <a:lstStyle/>
          <a:p>
            <a:fld id="{24F163C7-E124-CB4D-8B44-779CF4A73F09}" type="slidenum">
              <a:rPr lang="en-US" smtClean="0"/>
              <a:t>‹#›</a:t>
            </a:fld>
            <a:endParaRPr lang="en-US"/>
          </a:p>
        </p:txBody>
      </p:sp>
    </p:spTree>
    <p:extLst>
      <p:ext uri="{BB962C8B-B14F-4D97-AF65-F5344CB8AC3E}">
        <p14:creationId xmlns:p14="http://schemas.microsoft.com/office/powerpoint/2010/main" val="411891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7809-4163-4643-B76F-0056D5236E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AB59B7-980C-474F-B934-CC6A441243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BEAFB-2BE8-784E-A7E0-73EECD2CE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7A9B13-357E-274F-B462-2D175B1E7697}"/>
              </a:ext>
            </a:extLst>
          </p:cNvPr>
          <p:cNvSpPr>
            <a:spLocks noGrp="1"/>
          </p:cNvSpPr>
          <p:nvPr>
            <p:ph type="dt" sz="half" idx="10"/>
          </p:nvPr>
        </p:nvSpPr>
        <p:spPr/>
        <p:txBody>
          <a:bodyPr/>
          <a:lstStyle/>
          <a:p>
            <a:fld id="{D3D5087D-4D64-094C-8BF1-74FD091CE5B1}" type="datetimeFigureOut">
              <a:rPr lang="en-US" smtClean="0"/>
              <a:t>7/4/19</a:t>
            </a:fld>
            <a:endParaRPr lang="en-US"/>
          </a:p>
        </p:txBody>
      </p:sp>
      <p:sp>
        <p:nvSpPr>
          <p:cNvPr id="6" name="Footer Placeholder 5">
            <a:extLst>
              <a:ext uri="{FF2B5EF4-FFF2-40B4-BE49-F238E27FC236}">
                <a16:creationId xmlns:a16="http://schemas.microsoft.com/office/drawing/2014/main" id="{CB9877E7-E856-0447-987E-DBFCEF728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380DF7-6F34-3941-BBAF-2EA14FE6EFF2}"/>
              </a:ext>
            </a:extLst>
          </p:cNvPr>
          <p:cNvSpPr>
            <a:spLocks noGrp="1"/>
          </p:cNvSpPr>
          <p:nvPr>
            <p:ph type="sldNum" sz="quarter" idx="12"/>
          </p:nvPr>
        </p:nvSpPr>
        <p:spPr/>
        <p:txBody>
          <a:bodyPr/>
          <a:lstStyle/>
          <a:p>
            <a:fld id="{24F163C7-E124-CB4D-8B44-779CF4A73F09}" type="slidenum">
              <a:rPr lang="en-US" smtClean="0"/>
              <a:t>‹#›</a:t>
            </a:fld>
            <a:endParaRPr lang="en-US"/>
          </a:p>
        </p:txBody>
      </p:sp>
    </p:spTree>
    <p:extLst>
      <p:ext uri="{BB962C8B-B14F-4D97-AF65-F5344CB8AC3E}">
        <p14:creationId xmlns:p14="http://schemas.microsoft.com/office/powerpoint/2010/main" val="363378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33343E-465D-F649-B7F1-0A5343B87B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063978-E2E0-6E40-A316-39B7F29FFB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45D886-84E6-6C4E-8F97-6A754A1CDE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D5087D-4D64-094C-8BF1-74FD091CE5B1}" type="datetimeFigureOut">
              <a:rPr lang="en-US" smtClean="0"/>
              <a:t>7/4/19</a:t>
            </a:fld>
            <a:endParaRPr lang="en-US"/>
          </a:p>
        </p:txBody>
      </p:sp>
      <p:sp>
        <p:nvSpPr>
          <p:cNvPr id="5" name="Footer Placeholder 4">
            <a:extLst>
              <a:ext uri="{FF2B5EF4-FFF2-40B4-BE49-F238E27FC236}">
                <a16:creationId xmlns:a16="http://schemas.microsoft.com/office/drawing/2014/main" id="{D633010E-43EF-734F-A11F-BBCED4C83E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BAF490-CBCD-1842-84F3-2B59848792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163C7-E124-CB4D-8B44-779CF4A73F09}" type="slidenum">
              <a:rPr lang="en-US" smtClean="0"/>
              <a:t>‹#›</a:t>
            </a:fld>
            <a:endParaRPr lang="en-US"/>
          </a:p>
        </p:txBody>
      </p:sp>
    </p:spTree>
    <p:extLst>
      <p:ext uri="{BB962C8B-B14F-4D97-AF65-F5344CB8AC3E}">
        <p14:creationId xmlns:p14="http://schemas.microsoft.com/office/powerpoint/2010/main" val="2430066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3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3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E390-3022-2442-A3F6-F57C58F2901E}"/>
              </a:ext>
            </a:extLst>
          </p:cNvPr>
          <p:cNvSpPr>
            <a:spLocks noGrp="1"/>
          </p:cNvSpPr>
          <p:nvPr>
            <p:ph type="ctrTitle"/>
          </p:nvPr>
        </p:nvSpPr>
        <p:spPr>
          <a:xfrm>
            <a:off x="760933" y="9741"/>
            <a:ext cx="11017561" cy="1934158"/>
          </a:xfrm>
        </p:spPr>
        <p:txBody>
          <a:bodyPr>
            <a:noAutofit/>
          </a:bodyPr>
          <a:lstStyle/>
          <a:p>
            <a:r>
              <a:rPr lang="en-US" sz="4400" spc="-1" dirty="0">
                <a:solidFill>
                  <a:srgbClr val="2A568F"/>
                </a:solidFill>
                <a:latin typeface="TheSans B3 Light"/>
                <a:ea typeface="DejaVu Sans"/>
              </a:rPr>
              <a:t>Towards Automated Refactoring of Code Clones in Object-Oriented Programming Languages</a:t>
            </a:r>
            <a:endParaRPr lang="en-US" sz="4400" dirty="0"/>
          </a:p>
        </p:txBody>
      </p:sp>
      <p:sp>
        <p:nvSpPr>
          <p:cNvPr id="3" name="Subtitle 2">
            <a:extLst>
              <a:ext uri="{FF2B5EF4-FFF2-40B4-BE49-F238E27FC236}">
                <a16:creationId xmlns:a16="http://schemas.microsoft.com/office/drawing/2014/main" id="{C367810F-7545-EA47-864A-D394A79DD68A}"/>
              </a:ext>
            </a:extLst>
          </p:cNvPr>
          <p:cNvSpPr>
            <a:spLocks noGrp="1"/>
          </p:cNvSpPr>
          <p:nvPr>
            <p:ph type="subTitle" idx="1"/>
          </p:nvPr>
        </p:nvSpPr>
        <p:spPr>
          <a:xfrm>
            <a:off x="0" y="2399896"/>
            <a:ext cx="12192000" cy="1655762"/>
          </a:xfrm>
        </p:spPr>
        <p:txBody>
          <a:bodyPr/>
          <a:lstStyle/>
          <a:p>
            <a:r>
              <a:rPr lang="en-US" b="1" spc="-1" dirty="0">
                <a:solidFill>
                  <a:srgbClr val="820445"/>
                </a:solidFill>
                <a:latin typeface="Arial"/>
                <a:ea typeface="DejaVu Sans"/>
              </a:rPr>
              <a:t>Authors:</a:t>
            </a:r>
            <a:r>
              <a:rPr lang="en-US" spc="-1" dirty="0">
                <a:solidFill>
                  <a:srgbClr val="820445"/>
                </a:solidFill>
                <a:latin typeface="Arial"/>
                <a:ea typeface="DejaVu Sans"/>
              </a:rPr>
              <a:t> </a:t>
            </a:r>
            <a:r>
              <a:rPr lang="en-US" b="1" spc="-1" dirty="0">
                <a:solidFill>
                  <a:srgbClr val="2A568F"/>
                </a:solidFill>
                <a:latin typeface="Arial"/>
              </a:rPr>
              <a:t>Simon </a:t>
            </a:r>
            <a:r>
              <a:rPr lang="en-US" b="1" spc="-1" dirty="0" err="1">
                <a:solidFill>
                  <a:srgbClr val="2A568F"/>
                </a:solidFill>
                <a:latin typeface="Arial"/>
              </a:rPr>
              <a:t>Baars</a:t>
            </a:r>
            <a:r>
              <a:rPr lang="en-US" b="1" spc="-1" dirty="0">
                <a:solidFill>
                  <a:srgbClr val="2A568F"/>
                </a:solidFill>
                <a:latin typeface="Arial"/>
              </a:rPr>
              <a:t> </a:t>
            </a:r>
            <a:r>
              <a:rPr lang="en-US" spc="-1" dirty="0">
                <a:solidFill>
                  <a:srgbClr val="2A568F"/>
                </a:solidFill>
                <a:latin typeface="Arial"/>
              </a:rPr>
              <a:t>and Ana </a:t>
            </a:r>
            <a:r>
              <a:rPr lang="en-US" spc="-1" dirty="0" err="1">
                <a:solidFill>
                  <a:srgbClr val="2A568F"/>
                </a:solidFill>
                <a:latin typeface="Arial"/>
              </a:rPr>
              <a:t>Oprescu</a:t>
            </a:r>
            <a:endParaRPr lang="en-US" spc="-1" dirty="0">
              <a:solidFill>
                <a:srgbClr val="2A568F"/>
              </a:solidFill>
              <a:latin typeface="Arial"/>
            </a:endParaRPr>
          </a:p>
          <a:p>
            <a:r>
              <a:rPr lang="en-US" b="1" spc="-1" dirty="0">
                <a:solidFill>
                  <a:srgbClr val="820445"/>
                </a:solidFill>
                <a:latin typeface="Arial"/>
                <a:ea typeface="DejaVu Sans"/>
              </a:rPr>
              <a:t>Location: </a:t>
            </a:r>
            <a:r>
              <a:rPr lang="en-US" spc="-1" dirty="0">
                <a:solidFill>
                  <a:srgbClr val="2A568F"/>
                </a:solidFill>
                <a:latin typeface="Arial"/>
              </a:rPr>
              <a:t>Bolzano, Italy</a:t>
            </a:r>
          </a:p>
          <a:p>
            <a:r>
              <a:rPr lang="en-US" b="1" spc="-1" dirty="0">
                <a:solidFill>
                  <a:srgbClr val="820445"/>
                </a:solidFill>
                <a:latin typeface="Arial"/>
                <a:ea typeface="DejaVu Sans"/>
              </a:rPr>
              <a:t>Date: </a:t>
            </a:r>
            <a:r>
              <a:rPr lang="en-US" spc="-1" dirty="0">
                <a:solidFill>
                  <a:srgbClr val="2A568F"/>
                </a:solidFill>
                <a:latin typeface="Arial"/>
                <a:ea typeface="DejaVu Sans"/>
              </a:rPr>
              <a:t>8</a:t>
            </a:r>
            <a:r>
              <a:rPr lang="en-US" spc="-1" dirty="0">
                <a:solidFill>
                  <a:srgbClr val="2A568F"/>
                </a:solidFill>
                <a:latin typeface="Arial"/>
              </a:rPr>
              <a:t> July 2019</a:t>
            </a:r>
          </a:p>
          <a:p>
            <a:endParaRPr lang="en-US" spc="-1" dirty="0">
              <a:solidFill>
                <a:srgbClr val="2A568F"/>
              </a:solidFill>
              <a:latin typeface="Arial"/>
            </a:endParaRPr>
          </a:p>
        </p:txBody>
      </p:sp>
      <p:pic>
        <p:nvPicPr>
          <p:cNvPr id="4" name="Picture 3">
            <a:extLst>
              <a:ext uri="{FF2B5EF4-FFF2-40B4-BE49-F238E27FC236}">
                <a16:creationId xmlns:a16="http://schemas.microsoft.com/office/drawing/2014/main" id="{FD3F4B92-9088-E64B-B4DF-6EB4082406BD}"/>
              </a:ext>
            </a:extLst>
          </p:cNvPr>
          <p:cNvPicPr>
            <a:picLocks noChangeAspect="1"/>
          </p:cNvPicPr>
          <p:nvPr/>
        </p:nvPicPr>
        <p:blipFill>
          <a:blip r:embed="rId2"/>
          <a:stretch>
            <a:fillRect/>
          </a:stretch>
        </p:blipFill>
        <p:spPr>
          <a:xfrm>
            <a:off x="1344109" y="4281336"/>
            <a:ext cx="3926555" cy="2208687"/>
          </a:xfrm>
          <a:prstGeom prst="rect">
            <a:avLst/>
          </a:prstGeom>
        </p:spPr>
      </p:pic>
      <p:pic>
        <p:nvPicPr>
          <p:cNvPr id="8" name="Picture 7">
            <a:extLst>
              <a:ext uri="{FF2B5EF4-FFF2-40B4-BE49-F238E27FC236}">
                <a16:creationId xmlns:a16="http://schemas.microsoft.com/office/drawing/2014/main" id="{B3BF22D1-A4CC-EA42-A6B2-58306E92D9A3}"/>
              </a:ext>
            </a:extLst>
          </p:cNvPr>
          <p:cNvPicPr>
            <a:picLocks noChangeAspect="1"/>
          </p:cNvPicPr>
          <p:nvPr/>
        </p:nvPicPr>
        <p:blipFill>
          <a:blip r:embed="rId2"/>
          <a:stretch>
            <a:fillRect/>
          </a:stretch>
        </p:blipFill>
        <p:spPr>
          <a:xfrm>
            <a:off x="6691964" y="4302881"/>
            <a:ext cx="3926555" cy="2208687"/>
          </a:xfrm>
          <a:prstGeom prst="rect">
            <a:avLst/>
          </a:prstGeom>
        </p:spPr>
      </p:pic>
      <p:pic>
        <p:nvPicPr>
          <p:cNvPr id="9" name="Picture 8">
            <a:extLst>
              <a:ext uri="{FF2B5EF4-FFF2-40B4-BE49-F238E27FC236}">
                <a16:creationId xmlns:a16="http://schemas.microsoft.com/office/drawing/2014/main" id="{FCB541D8-AB21-9B45-9CAC-08C6026EEEF3}"/>
              </a:ext>
            </a:extLst>
          </p:cNvPr>
          <p:cNvPicPr>
            <a:picLocks noChangeAspect="1"/>
          </p:cNvPicPr>
          <p:nvPr/>
        </p:nvPicPr>
        <p:blipFill rotWithShape="1">
          <a:blip r:embed="rId2"/>
          <a:srcRect r="81658" b="72527"/>
          <a:stretch/>
        </p:blipFill>
        <p:spPr>
          <a:xfrm rot="20282833">
            <a:off x="9383423" y="4520601"/>
            <a:ext cx="720218" cy="606796"/>
          </a:xfrm>
          <a:prstGeom prst="rect">
            <a:avLst/>
          </a:prstGeom>
        </p:spPr>
      </p:pic>
      <p:pic>
        <p:nvPicPr>
          <p:cNvPr id="7" name="Picture 6">
            <a:extLst>
              <a:ext uri="{FF2B5EF4-FFF2-40B4-BE49-F238E27FC236}">
                <a16:creationId xmlns:a16="http://schemas.microsoft.com/office/drawing/2014/main" id="{23A2F68D-D885-6A46-8209-DB760E2BF73C}"/>
              </a:ext>
            </a:extLst>
          </p:cNvPr>
          <p:cNvPicPr>
            <a:picLocks noChangeAspect="1"/>
          </p:cNvPicPr>
          <p:nvPr/>
        </p:nvPicPr>
        <p:blipFill rotWithShape="1">
          <a:blip r:embed="rId3"/>
          <a:srcRect l="19936" r="18098" b="51862"/>
          <a:stretch/>
        </p:blipFill>
        <p:spPr>
          <a:xfrm rot="20625090">
            <a:off x="9362350" y="4304415"/>
            <a:ext cx="821743" cy="812970"/>
          </a:xfrm>
          <a:prstGeom prst="rect">
            <a:avLst/>
          </a:prstGeom>
        </p:spPr>
      </p:pic>
      <p:sp>
        <p:nvSpPr>
          <p:cNvPr id="10" name="Right Arrow 9">
            <a:extLst>
              <a:ext uri="{FF2B5EF4-FFF2-40B4-BE49-F238E27FC236}">
                <a16:creationId xmlns:a16="http://schemas.microsoft.com/office/drawing/2014/main" id="{9A7C4344-A7E3-9D45-9722-5FF91DABF6AE}"/>
              </a:ext>
            </a:extLst>
          </p:cNvPr>
          <p:cNvSpPr/>
          <p:nvPr/>
        </p:nvSpPr>
        <p:spPr>
          <a:xfrm>
            <a:off x="5403273" y="5051572"/>
            <a:ext cx="1176570" cy="901611"/>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489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Shortcomings type 2</a:t>
            </a:r>
            <a:endParaRPr lang="en-US" sz="2399" spc="-1">
              <a:latin typeface="Arial"/>
            </a:endParaRPr>
          </a:p>
        </p:txBody>
      </p:sp>
      <p:sp>
        <p:nvSpPr>
          <p:cNvPr id="735" name="CustomShape 2"/>
          <p:cNvSpPr/>
          <p:nvPr/>
        </p:nvSpPr>
        <p:spPr>
          <a:xfrm>
            <a:off x="859592" y="757751"/>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a:solidFill>
                  <a:srgbClr val="A4A38F"/>
                </a:solidFill>
                <a:latin typeface="TheSans B4 SemiLight"/>
                <a:ea typeface="DejaVu Sans"/>
              </a:rPr>
              <a:t>Type 2 clones allow any(!) variation in identifiers, literals and types(!)</a:t>
            </a:r>
            <a:endParaRPr lang="en-US" sz="2099" spc="-1">
              <a:latin typeface="Arial"/>
            </a:endParaRPr>
          </a:p>
        </p:txBody>
      </p:sp>
      <p:pic>
        <p:nvPicPr>
          <p:cNvPr id="3" name="Picture 2">
            <a:extLst>
              <a:ext uri="{FF2B5EF4-FFF2-40B4-BE49-F238E27FC236}">
                <a16:creationId xmlns:a16="http://schemas.microsoft.com/office/drawing/2014/main" id="{3A6CE7C2-157F-2F47-A41C-0E052D36608D}"/>
              </a:ext>
            </a:extLst>
          </p:cNvPr>
          <p:cNvPicPr>
            <a:picLocks noChangeAspect="1"/>
          </p:cNvPicPr>
          <p:nvPr/>
        </p:nvPicPr>
        <p:blipFill>
          <a:blip r:embed="rId3"/>
          <a:stretch>
            <a:fillRect/>
          </a:stretch>
        </p:blipFill>
        <p:spPr>
          <a:xfrm>
            <a:off x="1388993" y="1965011"/>
            <a:ext cx="9308477" cy="884734"/>
          </a:xfrm>
          <a:prstGeom prst="rect">
            <a:avLst/>
          </a:prstGeom>
        </p:spPr>
      </p:pic>
      <p:pic>
        <p:nvPicPr>
          <p:cNvPr id="4" name="Picture 3">
            <a:extLst>
              <a:ext uri="{FF2B5EF4-FFF2-40B4-BE49-F238E27FC236}">
                <a16:creationId xmlns:a16="http://schemas.microsoft.com/office/drawing/2014/main" id="{7102A2F5-C60A-4548-8879-796D2B763F09}"/>
              </a:ext>
            </a:extLst>
          </p:cNvPr>
          <p:cNvPicPr>
            <a:picLocks noChangeAspect="1"/>
          </p:cNvPicPr>
          <p:nvPr/>
        </p:nvPicPr>
        <p:blipFill>
          <a:blip r:embed="rId4"/>
          <a:stretch>
            <a:fillRect/>
          </a:stretch>
        </p:blipFill>
        <p:spPr>
          <a:xfrm>
            <a:off x="1480480" y="4547025"/>
            <a:ext cx="8841331" cy="936206"/>
          </a:xfrm>
          <a:prstGeom prst="rect">
            <a:avLst/>
          </a:prstGeom>
        </p:spPr>
      </p:pic>
      <p:sp>
        <p:nvSpPr>
          <p:cNvPr id="5" name="Up-Down Arrow 4">
            <a:extLst>
              <a:ext uri="{FF2B5EF4-FFF2-40B4-BE49-F238E27FC236}">
                <a16:creationId xmlns:a16="http://schemas.microsoft.com/office/drawing/2014/main" id="{9D99D2C0-22A6-6E41-9C3D-F84D8E584943}"/>
              </a:ext>
            </a:extLst>
          </p:cNvPr>
          <p:cNvSpPr/>
          <p:nvPr/>
        </p:nvSpPr>
        <p:spPr>
          <a:xfrm>
            <a:off x="5459671" y="2768777"/>
            <a:ext cx="882947" cy="1636968"/>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446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Type 2R clones</a:t>
            </a:r>
            <a:endParaRPr lang="en-US" sz="2399" spc="-1">
              <a:latin typeface="Arial"/>
            </a:endParaRPr>
          </a:p>
        </p:txBody>
      </p:sp>
      <p:sp>
        <p:nvSpPr>
          <p:cNvPr id="738" name="CustomShape 2"/>
          <p:cNvSpPr/>
          <p:nvPr/>
        </p:nvSpPr>
        <p:spPr>
          <a:xfrm>
            <a:off x="863910" y="1601152"/>
            <a:ext cx="10366921" cy="4496578"/>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69865"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No design tradeoff</a:t>
            </a:r>
            <a:endParaRPr lang="en-US" sz="1799" spc="-1" dirty="0">
              <a:latin typeface="Arial"/>
            </a:endParaRPr>
          </a:p>
          <a:p>
            <a:pPr marL="863568" lvl="1" indent="-323118">
              <a:spcBef>
                <a:spcPts val="1133"/>
              </a:spcBef>
              <a:buClr>
                <a:srgbClr val="000000"/>
              </a:buClr>
              <a:buSzPct val="75000"/>
              <a:buFont typeface="Symbol"/>
              <a:buChar char=""/>
            </a:pPr>
            <a:r>
              <a:rPr lang="en-US" sz="1799" spc="-1" dirty="0">
                <a:solidFill>
                  <a:srgbClr val="2A568F"/>
                </a:solidFill>
                <a:latin typeface="TheSans B4 SemiLight"/>
                <a:ea typeface="DejaVu Sans"/>
              </a:rPr>
              <a:t>Class/</a:t>
            </a:r>
            <a:r>
              <a:rPr lang="en-US" sz="1799" spc="-1" dirty="0" err="1">
                <a:solidFill>
                  <a:srgbClr val="2A568F"/>
                </a:solidFill>
                <a:latin typeface="TheSans B4 SemiLight"/>
                <a:ea typeface="DejaVu Sans"/>
              </a:rPr>
              <a:t>enum</a:t>
            </a:r>
            <a:r>
              <a:rPr lang="en-US" sz="1799" spc="-1" dirty="0">
                <a:solidFill>
                  <a:srgbClr val="2A568F"/>
                </a:solidFill>
                <a:latin typeface="TheSans B4 SemiLight"/>
                <a:ea typeface="DejaVu Sans"/>
              </a:rPr>
              <a:t>/interface names</a:t>
            </a:r>
            <a:endParaRPr lang="en-US" sz="1799" spc="-1" dirty="0">
              <a:latin typeface="Arial"/>
            </a:endParaRPr>
          </a:p>
          <a:p>
            <a:pPr marL="863568" lvl="1" indent="-323118">
              <a:spcBef>
                <a:spcPts val="1133"/>
              </a:spcBef>
              <a:buClr>
                <a:srgbClr val="000000"/>
              </a:buClr>
              <a:buSzPct val="75000"/>
              <a:buFont typeface="Symbol"/>
              <a:buChar char=""/>
            </a:pPr>
            <a:r>
              <a:rPr lang="en-US" sz="1799" spc="-1" dirty="0">
                <a:solidFill>
                  <a:srgbClr val="2A568F"/>
                </a:solidFill>
                <a:latin typeface="TheSans B4 SemiLight"/>
                <a:ea typeface="DejaVu Sans"/>
              </a:rPr>
              <a:t>Method names</a:t>
            </a:r>
            <a:endParaRPr lang="en-US" sz="1799" spc="-1" dirty="0">
              <a:latin typeface="Arial"/>
            </a:endParaRPr>
          </a:p>
          <a:p>
            <a:pPr marL="863568" lvl="1" indent="-323118">
              <a:spcBef>
                <a:spcPts val="1133"/>
              </a:spcBef>
              <a:buClr>
                <a:srgbClr val="000000"/>
              </a:buClr>
              <a:buSzPct val="75000"/>
              <a:buFont typeface="Symbol"/>
              <a:buChar char=""/>
            </a:pPr>
            <a:r>
              <a:rPr lang="en-US" sz="1799" spc="-1" dirty="0">
                <a:solidFill>
                  <a:srgbClr val="2A568F"/>
                </a:solidFill>
                <a:latin typeface="TheSans B4 SemiLight"/>
                <a:ea typeface="DejaVu Sans"/>
              </a:rPr>
              <a:t>Variable names (sometimes)</a:t>
            </a:r>
            <a:endParaRPr lang="en-US" sz="1799" spc="-1" dirty="0">
              <a:latin typeface="Arial"/>
            </a:endParaRPr>
          </a:p>
          <a:p>
            <a:pPr>
              <a:spcBef>
                <a:spcPts val="1133"/>
              </a:spcBef>
            </a:pPr>
            <a:endParaRPr lang="en-US" sz="1799" spc="-1" dirty="0">
              <a:latin typeface="Arial"/>
            </a:endParaRPr>
          </a:p>
          <a:p>
            <a:pPr marL="269865" indent="-268786">
              <a:spcBef>
                <a:spcPts val="1416"/>
              </a:spcBef>
              <a:buClr>
                <a:srgbClr val="820445"/>
              </a:buClr>
              <a:buFont typeface="TheSans B4 SemiLight"/>
              <a:buChar char="&gt;"/>
            </a:pPr>
            <a:r>
              <a:rPr lang="en-US" sz="1799" spc="-1" dirty="0">
                <a:solidFill>
                  <a:srgbClr val="2A568F"/>
                </a:solidFill>
                <a:latin typeface="TheSans B4 SemiLight"/>
                <a:ea typeface="DejaVu Sans"/>
              </a:rPr>
              <a:t>Design tradeoffs</a:t>
            </a:r>
            <a:endParaRPr lang="en-US" sz="1799" spc="-1" dirty="0">
              <a:latin typeface="Arial"/>
            </a:endParaRPr>
          </a:p>
          <a:p>
            <a:pPr marL="863568" lvl="1" indent="-323118">
              <a:spcBef>
                <a:spcPts val="1133"/>
              </a:spcBef>
              <a:buClr>
                <a:srgbClr val="000000"/>
              </a:buClr>
              <a:buSzPct val="75000"/>
              <a:buFont typeface="Symbol"/>
              <a:buChar char=""/>
            </a:pPr>
            <a:r>
              <a:rPr lang="en-US" sz="1799" spc="-1" dirty="0">
                <a:solidFill>
                  <a:srgbClr val="2A568F"/>
                </a:solidFill>
                <a:latin typeface="TheSans B4 SemiLight"/>
                <a:ea typeface="DejaVu Sans"/>
              </a:rPr>
              <a:t>Literals</a:t>
            </a:r>
            <a:endParaRPr lang="en-US" sz="1799" spc="-1" dirty="0">
              <a:latin typeface="Arial"/>
            </a:endParaRPr>
          </a:p>
          <a:p>
            <a:pPr marL="863568" lvl="1" indent="-323118">
              <a:spcBef>
                <a:spcPts val="1133"/>
              </a:spcBef>
              <a:buClr>
                <a:srgbClr val="000000"/>
              </a:buClr>
              <a:buSzPct val="75000"/>
              <a:buFont typeface="Symbol"/>
              <a:buChar char=""/>
            </a:pPr>
            <a:r>
              <a:rPr lang="en-US" sz="1799" spc="-1" dirty="0">
                <a:solidFill>
                  <a:srgbClr val="2A568F"/>
                </a:solidFill>
                <a:latin typeface="TheSans B4 SemiLight"/>
                <a:ea typeface="DejaVu Sans"/>
              </a:rPr>
              <a:t>Variable references</a:t>
            </a:r>
            <a:endParaRPr lang="en-US" sz="1799" spc="-1" dirty="0">
              <a:latin typeface="Arial"/>
            </a:endParaRPr>
          </a:p>
          <a:p>
            <a:pPr marL="863568" lvl="1" indent="-323118">
              <a:spcBef>
                <a:spcPts val="1133"/>
              </a:spcBef>
              <a:buClr>
                <a:srgbClr val="000000"/>
              </a:buClr>
              <a:buSzPct val="75000"/>
              <a:buFont typeface="Symbol"/>
              <a:buChar char=""/>
            </a:pPr>
            <a:r>
              <a:rPr lang="en-US" sz="1799" spc="-1" dirty="0">
                <a:solidFill>
                  <a:srgbClr val="2A568F"/>
                </a:solidFill>
                <a:latin typeface="TheSans B4 SemiLight"/>
                <a:ea typeface="DejaVu Sans"/>
              </a:rPr>
              <a:t>Called methods</a:t>
            </a:r>
            <a:endParaRPr lang="en-US" sz="1799" spc="-1" dirty="0">
              <a:latin typeface="Arial"/>
            </a:endParaRPr>
          </a:p>
        </p:txBody>
      </p:sp>
      <p:sp>
        <p:nvSpPr>
          <p:cNvPr id="739" name="CustomShape 3"/>
          <p:cNvSpPr/>
          <p:nvPr/>
        </p:nvSpPr>
        <p:spPr>
          <a:xfrm>
            <a:off x="859233" y="758111"/>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a:solidFill>
                  <a:srgbClr val="A4A38F"/>
                </a:solidFill>
                <a:latin typeface="TheSans B4 SemiLight"/>
                <a:ea typeface="DejaVu Sans"/>
              </a:rPr>
              <a:t>All about design tradeoffs</a:t>
            </a:r>
            <a:endParaRPr lang="en-US" sz="2099" spc="-1">
              <a:latin typeface="Arial"/>
            </a:endParaRPr>
          </a:p>
        </p:txBody>
      </p:sp>
    </p:spTree>
    <p:extLst>
      <p:ext uri="{BB962C8B-B14F-4D97-AF65-F5344CB8AC3E}">
        <p14:creationId xmlns:p14="http://schemas.microsoft.com/office/powerpoint/2010/main" val="2125136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Type 2R clones</a:t>
            </a:r>
            <a:endParaRPr lang="en-US" sz="2399" spc="-1">
              <a:latin typeface="Arial"/>
            </a:endParaRPr>
          </a:p>
        </p:txBody>
      </p:sp>
      <p:sp>
        <p:nvSpPr>
          <p:cNvPr id="741" name="CustomShape 2"/>
          <p:cNvSpPr/>
          <p:nvPr/>
        </p:nvSpPr>
        <p:spPr>
          <a:xfrm>
            <a:off x="859592" y="758471"/>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a:solidFill>
                  <a:srgbClr val="A4A38F"/>
                </a:solidFill>
                <a:latin typeface="TheSans B4 SemiLight"/>
                <a:ea typeface="DejaVu Sans"/>
              </a:rPr>
              <a:t>Tradeoff: different literal creates extra parameter</a:t>
            </a:r>
            <a:endParaRPr lang="en-US" sz="2099" spc="-1">
              <a:latin typeface="Arial"/>
            </a:endParaRPr>
          </a:p>
        </p:txBody>
      </p:sp>
      <p:pic>
        <p:nvPicPr>
          <p:cNvPr id="742" name="Picture 741"/>
          <p:cNvPicPr/>
          <p:nvPr/>
        </p:nvPicPr>
        <p:blipFill>
          <a:blip r:embed="rId3"/>
          <a:stretch/>
        </p:blipFill>
        <p:spPr>
          <a:xfrm>
            <a:off x="346140" y="2012418"/>
            <a:ext cx="11360363" cy="2923837"/>
          </a:xfrm>
          <a:prstGeom prst="rect">
            <a:avLst/>
          </a:prstGeom>
          <a:ln>
            <a:noFill/>
          </a:ln>
        </p:spPr>
      </p:pic>
    </p:spTree>
    <p:extLst>
      <p:ext uri="{BB962C8B-B14F-4D97-AF65-F5344CB8AC3E}">
        <p14:creationId xmlns:p14="http://schemas.microsoft.com/office/powerpoint/2010/main" val="12113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Clone types</a:t>
            </a:r>
            <a:endParaRPr lang="en-US" sz="2399" spc="-1">
              <a:latin typeface="Arial"/>
            </a:endParaRPr>
          </a:p>
        </p:txBody>
      </p:sp>
      <p:sp>
        <p:nvSpPr>
          <p:cNvPr id="726" name="CustomShape 2"/>
          <p:cNvSpPr/>
          <p:nvPr/>
        </p:nvSpPr>
        <p:spPr>
          <a:xfrm>
            <a:off x="863910" y="1601152"/>
            <a:ext cx="10366921" cy="4496578"/>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69865" indent="-268786">
              <a:spcAft>
                <a:spcPts val="567"/>
              </a:spcAft>
              <a:buClr>
                <a:srgbClr val="820445"/>
              </a:buClr>
              <a:buFont typeface="TheSans B4 SemiLight"/>
              <a:buChar char="&gt;"/>
            </a:pPr>
            <a:endParaRPr lang="en-US" sz="2400" b="1" spc="-1" dirty="0">
              <a:solidFill>
                <a:srgbClr val="820445"/>
              </a:solidFill>
              <a:latin typeface="TheSans B6 SemiBold"/>
              <a:ea typeface="DejaVu Sans"/>
            </a:endParaRPr>
          </a:p>
          <a:p>
            <a:pPr marL="269865" indent="-268786">
              <a:spcAft>
                <a:spcPts val="567"/>
              </a:spcAft>
              <a:buClr>
                <a:srgbClr val="820445"/>
              </a:buClr>
              <a:buFont typeface="TheSans B4 SemiLight"/>
              <a:buChar char="&gt;"/>
            </a:pPr>
            <a:r>
              <a:rPr lang="en-US" sz="2400" b="1" spc="-1" dirty="0">
                <a:solidFill>
                  <a:srgbClr val="820445">
                    <a:alpha val="40000"/>
                  </a:srgbClr>
                </a:solidFill>
                <a:latin typeface="TheSans B6 SemiBold"/>
                <a:ea typeface="DejaVu Sans"/>
              </a:rPr>
              <a:t>Type 1. </a:t>
            </a:r>
            <a:r>
              <a:rPr lang="en-US" sz="2400" spc="-1" dirty="0">
                <a:solidFill>
                  <a:srgbClr val="2A568F">
                    <a:alpha val="40000"/>
                  </a:srgbClr>
                </a:solidFill>
                <a:latin typeface="TheSans B4 SemiLight"/>
                <a:ea typeface="DejaVu Sans"/>
              </a:rPr>
              <a:t>Identical code fragments except for variations in whitespace (may be also variations in layout) and comments.</a:t>
            </a:r>
          </a:p>
          <a:p>
            <a:pPr marL="269865" indent="-268786">
              <a:spcAft>
                <a:spcPts val="567"/>
              </a:spcAft>
              <a:buClr>
                <a:srgbClr val="820445"/>
              </a:buClr>
              <a:buFont typeface="TheSans B4 SemiLight"/>
              <a:buChar char="&gt;"/>
            </a:pPr>
            <a:endParaRPr lang="en-US" sz="2400" spc="-1" dirty="0">
              <a:latin typeface="Arial"/>
            </a:endParaRPr>
          </a:p>
          <a:p>
            <a:pPr marL="269865" indent="-268786">
              <a:spcAft>
                <a:spcPts val="567"/>
              </a:spcAft>
              <a:buClr>
                <a:srgbClr val="820445"/>
              </a:buClr>
              <a:buFont typeface="TheSans B4 SemiLight"/>
              <a:buChar char="&gt;"/>
            </a:pPr>
            <a:r>
              <a:rPr lang="en-US" sz="2400" b="1" spc="-1" dirty="0">
                <a:solidFill>
                  <a:srgbClr val="820445">
                    <a:alpha val="40000"/>
                  </a:srgbClr>
                </a:solidFill>
                <a:latin typeface="TheSans B6 SemiBold"/>
                <a:ea typeface="DejaVu Sans"/>
              </a:rPr>
              <a:t>Type 2.</a:t>
            </a:r>
            <a:r>
              <a:rPr lang="en-US" sz="2400" b="1" spc="-1" dirty="0">
                <a:solidFill>
                  <a:srgbClr val="820445"/>
                </a:solidFill>
                <a:latin typeface="TheSans B6 SemiBold"/>
                <a:ea typeface="DejaVu Sans"/>
              </a:rPr>
              <a:t> </a:t>
            </a:r>
            <a:r>
              <a:rPr lang="en-US" sz="2400" spc="-1" dirty="0">
                <a:solidFill>
                  <a:srgbClr val="2A568F">
                    <a:alpha val="40000"/>
                  </a:srgbClr>
                </a:solidFill>
                <a:latin typeface="TheSans B4 SemiLight"/>
                <a:ea typeface="DejaVu Sans"/>
              </a:rPr>
              <a:t>Structurally/syntactically identical fragments except for variations in identifiers, literals, types, layout and comments.</a:t>
            </a:r>
          </a:p>
          <a:p>
            <a:pPr marL="269865" indent="-268786">
              <a:spcAft>
                <a:spcPts val="567"/>
              </a:spcAft>
              <a:buClr>
                <a:srgbClr val="820445"/>
              </a:buClr>
              <a:buFont typeface="TheSans B4 SemiLight"/>
              <a:buChar char="&gt;"/>
            </a:pPr>
            <a:endParaRPr lang="en-US" sz="2400" spc="-1" dirty="0">
              <a:latin typeface="Arial"/>
            </a:endParaRPr>
          </a:p>
          <a:p>
            <a:pPr marL="269865" indent="-268786">
              <a:spcAft>
                <a:spcPts val="567"/>
              </a:spcAft>
              <a:buClr>
                <a:srgbClr val="820445"/>
              </a:buClr>
              <a:buFont typeface="TheSans B4 SemiLight"/>
              <a:buChar char="&gt;"/>
            </a:pPr>
            <a:r>
              <a:rPr lang="en-US" sz="2400" b="1" spc="-1" dirty="0">
                <a:solidFill>
                  <a:srgbClr val="820445"/>
                </a:solidFill>
                <a:latin typeface="TheSans B6 SemiBold"/>
                <a:ea typeface="DejaVu Sans"/>
              </a:rPr>
              <a:t>Type 3. </a:t>
            </a:r>
            <a:r>
              <a:rPr lang="en-US" sz="2400" spc="-1" dirty="0">
                <a:solidFill>
                  <a:srgbClr val="2A568F"/>
                </a:solidFill>
                <a:latin typeface="TheSans B4 SemiLight"/>
                <a:ea typeface="DejaVu Sans"/>
              </a:rPr>
              <a:t>Copied fragments with further modifications. Statements can be changed, added or removed in addition to variations in identifiers, literals, types, layout and comments.</a:t>
            </a:r>
            <a:endParaRPr lang="en-US" sz="2400" spc="-1" dirty="0">
              <a:latin typeface="Arial"/>
            </a:endParaRPr>
          </a:p>
        </p:txBody>
      </p:sp>
      <p:sp>
        <p:nvSpPr>
          <p:cNvPr id="727" name="CustomShape 3"/>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a:solidFill>
                  <a:srgbClr val="A4A38F"/>
                </a:solidFill>
                <a:latin typeface="TheSans B4 SemiLight"/>
                <a:ea typeface="DejaVu Sans"/>
              </a:rPr>
              <a:t>How can we automatically refactor different types of clones?</a:t>
            </a:r>
            <a:endParaRPr lang="en-US" sz="2099" spc="-1">
              <a:latin typeface="Arial"/>
            </a:endParaRPr>
          </a:p>
        </p:txBody>
      </p:sp>
    </p:spTree>
    <p:extLst>
      <p:ext uri="{BB962C8B-B14F-4D97-AF65-F5344CB8AC3E}">
        <p14:creationId xmlns:p14="http://schemas.microsoft.com/office/powerpoint/2010/main" val="4140462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3"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Shortcomings type 3</a:t>
            </a:r>
            <a:endParaRPr lang="en-US" sz="2399" spc="-1">
              <a:latin typeface="Arial"/>
            </a:endParaRPr>
          </a:p>
        </p:txBody>
      </p:sp>
      <p:sp>
        <p:nvSpPr>
          <p:cNvPr id="744" name="CustomShape 2"/>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a:solidFill>
                  <a:srgbClr val="A4A38F"/>
                </a:solidFill>
                <a:latin typeface="TheSans B4 SemiLight"/>
                <a:ea typeface="DejaVu Sans"/>
              </a:rPr>
              <a:t>How to refactor if anything can change</a:t>
            </a:r>
            <a:endParaRPr lang="en-US" sz="2099" spc="-1">
              <a:latin typeface="Arial"/>
            </a:endParaRPr>
          </a:p>
        </p:txBody>
      </p:sp>
      <p:sp>
        <p:nvSpPr>
          <p:cNvPr id="5" name="CustomShape 2">
            <a:extLst>
              <a:ext uri="{FF2B5EF4-FFF2-40B4-BE49-F238E27FC236}">
                <a16:creationId xmlns:a16="http://schemas.microsoft.com/office/drawing/2014/main" id="{71BAC263-C7B9-CB4B-BD9F-E66617702E8E}"/>
              </a:ext>
            </a:extLst>
          </p:cNvPr>
          <p:cNvSpPr/>
          <p:nvPr/>
        </p:nvSpPr>
        <p:spPr>
          <a:xfrm>
            <a:off x="863910" y="1601152"/>
            <a:ext cx="10366921" cy="4496578"/>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69865" indent="-268786">
              <a:lnSpc>
                <a:spcPts val="2400"/>
              </a:lnSpc>
              <a:spcAft>
                <a:spcPts val="567"/>
              </a:spcAft>
              <a:buClr>
                <a:srgbClr val="820445"/>
              </a:buClr>
              <a:buFont typeface="TheSans B4 SemiLight"/>
              <a:buChar char="&gt;"/>
            </a:pPr>
            <a:r>
              <a:rPr lang="en-US" sz="1799" spc="-1" dirty="0">
                <a:solidFill>
                  <a:srgbClr val="2A568F"/>
                </a:solidFill>
                <a:latin typeface="TheSans B4 SemiLight"/>
              </a:rPr>
              <a:t>Copied fragments: how to determine statically.</a:t>
            </a:r>
          </a:p>
          <a:p>
            <a:pPr marL="269865" indent="-268786">
              <a:lnSpc>
                <a:spcPts val="2400"/>
              </a:lnSpc>
              <a:spcAft>
                <a:spcPts val="567"/>
              </a:spcAft>
              <a:buClr>
                <a:srgbClr val="820445"/>
              </a:buClr>
              <a:buFont typeface="TheSans B4 SemiLight"/>
              <a:buChar char="&gt;"/>
            </a:pPr>
            <a:r>
              <a:rPr lang="en-US" sz="1799" spc="-1" dirty="0">
                <a:solidFill>
                  <a:srgbClr val="2A568F"/>
                </a:solidFill>
                <a:latin typeface="TheSans B4 SemiLight"/>
              </a:rPr>
              <a:t>Ambiguous definition</a:t>
            </a:r>
          </a:p>
          <a:p>
            <a:pPr marL="269865" indent="-268786">
              <a:lnSpc>
                <a:spcPts val="2400"/>
              </a:lnSpc>
              <a:spcAft>
                <a:spcPts val="567"/>
              </a:spcAft>
              <a:buClr>
                <a:srgbClr val="820445"/>
              </a:buClr>
              <a:buFont typeface="TheSans B4 SemiLight"/>
              <a:buChar char="&gt;"/>
            </a:pPr>
            <a:r>
              <a:rPr lang="en-US" sz="1799" spc="-1" dirty="0">
                <a:solidFill>
                  <a:srgbClr val="2A568F"/>
                </a:solidFill>
                <a:latin typeface="TheSans B4 SemiLight"/>
              </a:rPr>
              <a:t>Most tools use similarity score</a:t>
            </a:r>
            <a:endParaRPr lang="en-US" sz="1799" spc="-1" dirty="0">
              <a:latin typeface="Arial"/>
            </a:endParaRPr>
          </a:p>
        </p:txBody>
      </p:sp>
    </p:spTree>
    <p:extLst>
      <p:ext uri="{BB962C8B-B14F-4D97-AF65-F5344CB8AC3E}">
        <p14:creationId xmlns:p14="http://schemas.microsoft.com/office/powerpoint/2010/main" val="2229715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Type 3R clones</a:t>
            </a:r>
            <a:endParaRPr lang="en-US" sz="2399" spc="-1">
              <a:latin typeface="Arial"/>
            </a:endParaRPr>
          </a:p>
        </p:txBody>
      </p:sp>
      <p:sp>
        <p:nvSpPr>
          <p:cNvPr id="747" name="CustomShape 2"/>
          <p:cNvSpPr/>
          <p:nvPr/>
        </p:nvSpPr>
        <p:spPr>
          <a:xfrm>
            <a:off x="859233" y="758111"/>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dirty="0">
                <a:solidFill>
                  <a:srgbClr val="A4A38F"/>
                </a:solidFill>
                <a:latin typeface="TheSans B4 SemiLight"/>
                <a:ea typeface="DejaVu Sans"/>
              </a:rPr>
              <a:t>Gapped Statements</a:t>
            </a:r>
            <a:endParaRPr lang="en-US" sz="2099" spc="-1" dirty="0">
              <a:latin typeface="Arial"/>
            </a:endParaRPr>
          </a:p>
        </p:txBody>
      </p:sp>
      <p:pic>
        <p:nvPicPr>
          <p:cNvPr id="748" name="Picture 747"/>
          <p:cNvPicPr/>
          <p:nvPr/>
        </p:nvPicPr>
        <p:blipFill rotWithShape="1">
          <a:blip r:embed="rId3"/>
          <a:srcRect t="51812" r="55174"/>
          <a:stretch/>
        </p:blipFill>
        <p:spPr>
          <a:xfrm>
            <a:off x="5786217" y="1894240"/>
            <a:ext cx="5378824" cy="2101457"/>
          </a:xfrm>
          <a:prstGeom prst="rect">
            <a:avLst/>
          </a:prstGeom>
          <a:ln>
            <a:noFill/>
          </a:ln>
        </p:spPr>
      </p:pic>
      <p:pic>
        <p:nvPicPr>
          <p:cNvPr id="5" name="Picture 4">
            <a:extLst>
              <a:ext uri="{FF2B5EF4-FFF2-40B4-BE49-F238E27FC236}">
                <a16:creationId xmlns:a16="http://schemas.microsoft.com/office/drawing/2014/main" id="{049BCF64-CAEB-E54B-8F25-F1C49C768D1D}"/>
              </a:ext>
            </a:extLst>
          </p:cNvPr>
          <p:cNvPicPr/>
          <p:nvPr/>
        </p:nvPicPr>
        <p:blipFill rotWithShape="1">
          <a:blip r:embed="rId3"/>
          <a:srcRect t="4575" r="55097" b="51864"/>
          <a:stretch/>
        </p:blipFill>
        <p:spPr>
          <a:xfrm>
            <a:off x="385199" y="1936375"/>
            <a:ext cx="5388097" cy="1899638"/>
          </a:xfrm>
          <a:prstGeom prst="rect">
            <a:avLst/>
          </a:prstGeom>
          <a:ln>
            <a:noFill/>
          </a:ln>
        </p:spPr>
      </p:pic>
      <p:sp>
        <p:nvSpPr>
          <p:cNvPr id="2" name="Rectangle 1">
            <a:extLst>
              <a:ext uri="{FF2B5EF4-FFF2-40B4-BE49-F238E27FC236}">
                <a16:creationId xmlns:a16="http://schemas.microsoft.com/office/drawing/2014/main" id="{8D909839-50EC-064B-83B7-5702A42071B0}"/>
              </a:ext>
            </a:extLst>
          </p:cNvPr>
          <p:cNvSpPr/>
          <p:nvPr/>
        </p:nvSpPr>
        <p:spPr>
          <a:xfrm>
            <a:off x="491778" y="2151529"/>
            <a:ext cx="10673263" cy="79343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8F6609-12B6-344C-9F95-2FBFD15FEC4A}"/>
              </a:ext>
            </a:extLst>
          </p:cNvPr>
          <p:cNvSpPr/>
          <p:nvPr/>
        </p:nvSpPr>
        <p:spPr>
          <a:xfrm>
            <a:off x="491778" y="2944968"/>
            <a:ext cx="5294439" cy="44552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arallelogram 2">
            <a:extLst>
              <a:ext uri="{FF2B5EF4-FFF2-40B4-BE49-F238E27FC236}">
                <a16:creationId xmlns:a16="http://schemas.microsoft.com/office/drawing/2014/main" id="{D90CA899-B5F1-8A4B-BF36-8728DF507D0B}"/>
              </a:ext>
            </a:extLst>
          </p:cNvPr>
          <p:cNvSpPr/>
          <p:nvPr/>
        </p:nvSpPr>
        <p:spPr>
          <a:xfrm rot="5400000">
            <a:off x="5839011" y="2872046"/>
            <a:ext cx="712633" cy="818223"/>
          </a:xfrm>
          <a:prstGeom prst="parallelogram">
            <a:avLst>
              <a:gd name="adj" fmla="val 35036"/>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B6893D-78F1-884F-B45D-0D8635988829}"/>
              </a:ext>
            </a:extLst>
          </p:cNvPr>
          <p:cNvSpPr/>
          <p:nvPr/>
        </p:nvSpPr>
        <p:spPr>
          <a:xfrm>
            <a:off x="6604439" y="3177244"/>
            <a:ext cx="4555364" cy="46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475E4FD-B1CF-184C-B339-7B4190181D75}"/>
              </a:ext>
            </a:extLst>
          </p:cNvPr>
          <p:cNvCxnSpPr>
            <a:cxnSpLocks/>
          </p:cNvCxnSpPr>
          <p:nvPr/>
        </p:nvCxnSpPr>
        <p:spPr>
          <a:xfrm>
            <a:off x="461080" y="2975704"/>
            <a:ext cx="5375014" cy="0"/>
          </a:xfrm>
          <a:prstGeom prst="line">
            <a:avLst/>
          </a:prstGeom>
          <a:ln>
            <a:solidFill>
              <a:schemeClr val="accent1">
                <a:alpha val="52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620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Type 3R clones</a:t>
            </a:r>
            <a:endParaRPr lang="en-US" sz="2399" spc="-1">
              <a:latin typeface="Arial"/>
            </a:endParaRPr>
          </a:p>
        </p:txBody>
      </p:sp>
      <p:sp>
        <p:nvSpPr>
          <p:cNvPr id="747" name="CustomShape 2"/>
          <p:cNvSpPr/>
          <p:nvPr/>
        </p:nvSpPr>
        <p:spPr>
          <a:xfrm>
            <a:off x="859233" y="758111"/>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a:solidFill>
                  <a:srgbClr val="A4A38F"/>
                </a:solidFill>
                <a:latin typeface="TheSans B4 SemiLight"/>
                <a:ea typeface="DejaVu Sans"/>
              </a:rPr>
              <a:t>Added/removed/changed statement → solve with conditional</a:t>
            </a:r>
            <a:endParaRPr lang="en-US" sz="2099" spc="-1">
              <a:latin typeface="Arial"/>
            </a:endParaRPr>
          </a:p>
        </p:txBody>
      </p:sp>
      <p:pic>
        <p:nvPicPr>
          <p:cNvPr id="748" name="Picture 747"/>
          <p:cNvPicPr/>
          <p:nvPr/>
        </p:nvPicPr>
        <p:blipFill rotWithShape="1">
          <a:blip r:embed="rId3"/>
          <a:srcRect l="50987" t="4729" b="3701"/>
          <a:stretch/>
        </p:blipFill>
        <p:spPr>
          <a:xfrm>
            <a:off x="2213003" y="1321654"/>
            <a:ext cx="7307516" cy="4994621"/>
          </a:xfrm>
          <a:prstGeom prst="rect">
            <a:avLst/>
          </a:prstGeom>
          <a:ln>
            <a:noFill/>
          </a:ln>
        </p:spPr>
      </p:pic>
    </p:spTree>
    <p:extLst>
      <p:ext uri="{BB962C8B-B14F-4D97-AF65-F5344CB8AC3E}">
        <p14:creationId xmlns:p14="http://schemas.microsoft.com/office/powerpoint/2010/main" val="1167556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dirty="0" err="1">
                <a:solidFill>
                  <a:srgbClr val="2A568F"/>
                </a:solidFill>
                <a:latin typeface="TheSans B6 SemiBold"/>
                <a:ea typeface="DejaVu Sans"/>
              </a:rPr>
              <a:t>CloneRefactor</a:t>
            </a:r>
            <a:endParaRPr lang="en-US" sz="2399" spc="-1" dirty="0">
              <a:latin typeface="Arial"/>
            </a:endParaRPr>
          </a:p>
        </p:txBody>
      </p:sp>
      <p:sp>
        <p:nvSpPr>
          <p:cNvPr id="751" name="CustomShape 3"/>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D3275730-5E59-2241-9B82-D7246B09C4C6}"/>
              </a:ext>
            </a:extLst>
          </p:cNvPr>
          <p:cNvPicPr>
            <a:picLocks noChangeAspect="1"/>
          </p:cNvPicPr>
          <p:nvPr/>
        </p:nvPicPr>
        <p:blipFill>
          <a:blip r:embed="rId3"/>
          <a:stretch>
            <a:fillRect/>
          </a:stretch>
        </p:blipFill>
        <p:spPr>
          <a:xfrm>
            <a:off x="529718" y="2452968"/>
            <a:ext cx="11163300" cy="2705100"/>
          </a:xfrm>
          <a:prstGeom prst="rect">
            <a:avLst/>
          </a:prstGeom>
        </p:spPr>
      </p:pic>
      <p:sp>
        <p:nvSpPr>
          <p:cNvPr id="4" name="TextBox 3">
            <a:extLst>
              <a:ext uri="{FF2B5EF4-FFF2-40B4-BE49-F238E27FC236}">
                <a16:creationId xmlns:a16="http://schemas.microsoft.com/office/drawing/2014/main" id="{B916692C-CD51-A849-AD7D-447A3A9A15AA}"/>
              </a:ext>
            </a:extLst>
          </p:cNvPr>
          <p:cNvSpPr txBox="1"/>
          <p:nvPr/>
        </p:nvSpPr>
        <p:spPr>
          <a:xfrm>
            <a:off x="753036" y="2083636"/>
            <a:ext cx="2612571" cy="369332"/>
          </a:xfrm>
          <a:prstGeom prst="rect">
            <a:avLst/>
          </a:prstGeom>
          <a:noFill/>
        </p:spPr>
        <p:txBody>
          <a:bodyPr wrap="square" rtlCol="0">
            <a:spAutoFit/>
          </a:bodyPr>
          <a:lstStyle/>
          <a:p>
            <a:r>
              <a:rPr lang="en-US" dirty="0"/>
              <a:t>T1, T2, T3, T1R, T2R, T3R</a:t>
            </a:r>
          </a:p>
        </p:txBody>
      </p:sp>
      <p:sp>
        <p:nvSpPr>
          <p:cNvPr id="8" name="TextBox 7">
            <a:extLst>
              <a:ext uri="{FF2B5EF4-FFF2-40B4-BE49-F238E27FC236}">
                <a16:creationId xmlns:a16="http://schemas.microsoft.com/office/drawing/2014/main" id="{5DADC44B-6177-E64F-8E25-424FD01F5476}"/>
              </a:ext>
            </a:extLst>
          </p:cNvPr>
          <p:cNvSpPr txBox="1"/>
          <p:nvPr/>
        </p:nvSpPr>
        <p:spPr>
          <a:xfrm>
            <a:off x="4740904" y="1884741"/>
            <a:ext cx="2612571" cy="646331"/>
          </a:xfrm>
          <a:prstGeom prst="rect">
            <a:avLst/>
          </a:prstGeom>
          <a:noFill/>
        </p:spPr>
        <p:txBody>
          <a:bodyPr wrap="square" rtlCol="0">
            <a:spAutoFit/>
          </a:bodyPr>
          <a:lstStyle/>
          <a:p>
            <a:pPr algn="ctr"/>
            <a:r>
              <a:rPr lang="en-US" dirty="0"/>
              <a:t>Relation, Location, Contents, Refactorability</a:t>
            </a:r>
          </a:p>
        </p:txBody>
      </p:sp>
      <p:sp>
        <p:nvSpPr>
          <p:cNvPr id="9" name="TextBox 8">
            <a:extLst>
              <a:ext uri="{FF2B5EF4-FFF2-40B4-BE49-F238E27FC236}">
                <a16:creationId xmlns:a16="http://schemas.microsoft.com/office/drawing/2014/main" id="{FB2DF345-6EB5-A449-AC0D-965423545BB3}"/>
              </a:ext>
            </a:extLst>
          </p:cNvPr>
          <p:cNvSpPr txBox="1"/>
          <p:nvPr/>
        </p:nvSpPr>
        <p:spPr>
          <a:xfrm>
            <a:off x="8857610" y="2109276"/>
            <a:ext cx="2612571" cy="369332"/>
          </a:xfrm>
          <a:prstGeom prst="rect">
            <a:avLst/>
          </a:prstGeom>
          <a:noFill/>
        </p:spPr>
        <p:txBody>
          <a:bodyPr wrap="square" rtlCol="0">
            <a:spAutoFit/>
          </a:bodyPr>
          <a:lstStyle/>
          <a:p>
            <a:pPr algn="ctr"/>
            <a:r>
              <a:rPr lang="en-US" dirty="0"/>
              <a:t>WIP</a:t>
            </a:r>
          </a:p>
        </p:txBody>
      </p:sp>
    </p:spTree>
    <p:extLst>
      <p:ext uri="{BB962C8B-B14F-4D97-AF65-F5344CB8AC3E}">
        <p14:creationId xmlns:p14="http://schemas.microsoft.com/office/powerpoint/2010/main" val="983044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dirty="0" err="1">
                <a:solidFill>
                  <a:srgbClr val="2A568F"/>
                </a:solidFill>
                <a:latin typeface="TheSans B6 SemiBold"/>
                <a:ea typeface="DejaVu Sans"/>
              </a:rPr>
              <a:t>CloneRefactor</a:t>
            </a:r>
            <a:endParaRPr lang="en-US" sz="2399" spc="-1" dirty="0">
              <a:latin typeface="Arial"/>
            </a:endParaRPr>
          </a:p>
        </p:txBody>
      </p:sp>
      <p:sp>
        <p:nvSpPr>
          <p:cNvPr id="751" name="CustomShape 3"/>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sp>
      <p:pic>
        <p:nvPicPr>
          <p:cNvPr id="4" name="Picture 3">
            <a:extLst>
              <a:ext uri="{FF2B5EF4-FFF2-40B4-BE49-F238E27FC236}">
                <a16:creationId xmlns:a16="http://schemas.microsoft.com/office/drawing/2014/main" id="{DA3DF4C3-A4A0-7042-903E-38E1E3F37F26}"/>
              </a:ext>
            </a:extLst>
          </p:cNvPr>
          <p:cNvPicPr>
            <a:picLocks noChangeAspect="1"/>
          </p:cNvPicPr>
          <p:nvPr/>
        </p:nvPicPr>
        <p:blipFill>
          <a:blip r:embed="rId3"/>
          <a:stretch>
            <a:fillRect/>
          </a:stretch>
        </p:blipFill>
        <p:spPr>
          <a:xfrm>
            <a:off x="0" y="1160291"/>
            <a:ext cx="12188476" cy="5275089"/>
          </a:xfrm>
          <a:prstGeom prst="rect">
            <a:avLst/>
          </a:prstGeom>
        </p:spPr>
      </p:pic>
    </p:spTree>
    <p:extLst>
      <p:ext uri="{BB962C8B-B14F-4D97-AF65-F5344CB8AC3E}">
        <p14:creationId xmlns:p14="http://schemas.microsoft.com/office/powerpoint/2010/main" val="982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1" name="CustomShape 3"/>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223BE33F-31DF-4A42-9CB7-94AEC4BCCA8B}"/>
              </a:ext>
            </a:extLst>
          </p:cNvPr>
          <p:cNvPicPr>
            <a:picLocks noChangeAspect="1"/>
          </p:cNvPicPr>
          <p:nvPr/>
        </p:nvPicPr>
        <p:blipFill>
          <a:blip r:embed="rId3"/>
          <a:stretch>
            <a:fillRect/>
          </a:stretch>
        </p:blipFill>
        <p:spPr>
          <a:xfrm>
            <a:off x="1176445" y="-1"/>
            <a:ext cx="10044954" cy="6858001"/>
          </a:xfrm>
          <a:prstGeom prst="rect">
            <a:avLst/>
          </a:prstGeom>
        </p:spPr>
      </p:pic>
    </p:spTree>
    <p:extLst>
      <p:ext uri="{BB962C8B-B14F-4D97-AF65-F5344CB8AC3E}">
        <p14:creationId xmlns:p14="http://schemas.microsoft.com/office/powerpoint/2010/main" val="1967681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5D7374-E59F-3A41-A1A1-A215C6EAB2A9}"/>
              </a:ext>
            </a:extLst>
          </p:cNvPr>
          <p:cNvPicPr>
            <a:picLocks noChangeAspect="1"/>
          </p:cNvPicPr>
          <p:nvPr/>
        </p:nvPicPr>
        <p:blipFill>
          <a:blip r:embed="rId2">
            <a:clrChange>
              <a:clrFrom>
                <a:srgbClr val="F0F0F0"/>
              </a:clrFrom>
              <a:clrTo>
                <a:srgbClr val="F0F0F0">
                  <a:alpha val="0"/>
                </a:srgbClr>
              </a:clrTo>
            </a:clrChange>
          </a:blip>
          <a:stretch>
            <a:fillRect/>
          </a:stretch>
        </p:blipFill>
        <p:spPr>
          <a:xfrm>
            <a:off x="0" y="1803198"/>
            <a:ext cx="12192000" cy="3220872"/>
          </a:xfrm>
          <a:prstGeom prst="rect">
            <a:avLst/>
          </a:prstGeom>
        </p:spPr>
      </p:pic>
    </p:spTree>
    <p:extLst>
      <p:ext uri="{BB962C8B-B14F-4D97-AF65-F5344CB8AC3E}">
        <p14:creationId xmlns:p14="http://schemas.microsoft.com/office/powerpoint/2010/main" val="2690191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50F91-228B-7B4F-AE05-25973C1E7477}"/>
              </a:ext>
            </a:extLst>
          </p:cNvPr>
          <p:cNvPicPr>
            <a:picLocks noChangeAspect="1"/>
          </p:cNvPicPr>
          <p:nvPr/>
        </p:nvPicPr>
        <p:blipFill>
          <a:blip r:embed="rId3"/>
          <a:stretch>
            <a:fillRect/>
          </a:stretch>
        </p:blipFill>
        <p:spPr>
          <a:xfrm>
            <a:off x="0" y="1481347"/>
            <a:ext cx="12174742" cy="3889792"/>
          </a:xfrm>
          <a:prstGeom prst="rect">
            <a:avLst/>
          </a:prstGeom>
        </p:spPr>
      </p:pic>
    </p:spTree>
    <p:extLst>
      <p:ext uri="{BB962C8B-B14F-4D97-AF65-F5344CB8AC3E}">
        <p14:creationId xmlns:p14="http://schemas.microsoft.com/office/powerpoint/2010/main" val="2872137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Experiments</a:t>
            </a:r>
            <a:endParaRPr lang="en-US" sz="2399" spc="-1">
              <a:latin typeface="Arial"/>
            </a:endParaRPr>
          </a:p>
        </p:txBody>
      </p:sp>
      <p:sp>
        <p:nvSpPr>
          <p:cNvPr id="750" name="CustomShape 2"/>
          <p:cNvSpPr/>
          <p:nvPr/>
        </p:nvSpPr>
        <p:spPr>
          <a:xfrm>
            <a:off x="863910" y="1601152"/>
            <a:ext cx="10366921" cy="4496578"/>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69865"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Corpus with 1.343 Java projects</a:t>
            </a:r>
          </a:p>
          <a:p>
            <a:pPr marL="727065" lvl="1" indent="-268786">
              <a:lnSpc>
                <a:spcPts val="2400"/>
              </a:lnSpc>
              <a:spcAft>
                <a:spcPts val="567"/>
              </a:spcAft>
              <a:buClr>
                <a:srgbClr val="820445"/>
              </a:buClr>
              <a:buFont typeface="TheSans B4 SemiLight"/>
              <a:buChar char="&gt;"/>
            </a:pPr>
            <a:r>
              <a:rPr lang="en-US" sz="1799" spc="-1" dirty="0">
                <a:solidFill>
                  <a:srgbClr val="2A568F"/>
                </a:solidFill>
                <a:latin typeface="TheSans B4 SemiLight"/>
              </a:rPr>
              <a:t>GitHub projects with relatively high number of forks</a:t>
            </a:r>
          </a:p>
          <a:p>
            <a:pPr marL="727065" lvl="1" indent="-268786">
              <a:lnSpc>
                <a:spcPts val="2400"/>
              </a:lnSpc>
              <a:spcAft>
                <a:spcPts val="567"/>
              </a:spcAft>
              <a:buClr>
                <a:srgbClr val="820445"/>
              </a:buClr>
              <a:buFont typeface="TheSans B4 SemiLight"/>
              <a:buChar char="&gt;"/>
            </a:pPr>
            <a:r>
              <a:rPr lang="en-US" sz="1799" spc="-1" dirty="0">
                <a:solidFill>
                  <a:srgbClr val="2A568F"/>
                </a:solidFill>
                <a:latin typeface="TheSans B4 SemiLight"/>
              </a:rPr>
              <a:t>Relatively small, averaging 980 statements</a:t>
            </a:r>
            <a:endParaRPr lang="en-US" sz="1799" spc="-1" dirty="0">
              <a:latin typeface="Arial"/>
            </a:endParaRPr>
          </a:p>
          <a:p>
            <a:pPr marL="269865"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Clone Types</a:t>
            </a:r>
            <a:endParaRPr lang="en-US" sz="1799" spc="-1" dirty="0">
              <a:latin typeface="Arial"/>
            </a:endParaRPr>
          </a:p>
          <a:p>
            <a:pPr marL="269865"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Thresholds (WIP)</a:t>
            </a:r>
            <a:endParaRPr lang="en-US" sz="1799" spc="-1" dirty="0">
              <a:latin typeface="Arial"/>
            </a:endParaRPr>
          </a:p>
          <a:p>
            <a:pPr marL="269865"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Context</a:t>
            </a:r>
          </a:p>
          <a:p>
            <a:pPr marL="269865" indent="-268786">
              <a:lnSpc>
                <a:spcPts val="2400"/>
              </a:lnSpc>
              <a:spcAft>
                <a:spcPts val="567"/>
              </a:spcAft>
              <a:buClr>
                <a:srgbClr val="820445"/>
              </a:buClr>
              <a:buFont typeface="TheSans B4 SemiLight"/>
              <a:buChar char="&gt;"/>
            </a:pPr>
            <a:r>
              <a:rPr lang="en-US" sz="1799" spc="-1" dirty="0">
                <a:solidFill>
                  <a:srgbClr val="2A568F"/>
                </a:solidFill>
                <a:latin typeface="TheSans B4 SemiLight"/>
              </a:rPr>
              <a:t>Refactoring (WIP)</a:t>
            </a:r>
            <a:endParaRPr lang="en-US" sz="1799" spc="-1" dirty="0">
              <a:latin typeface="Arial"/>
            </a:endParaRPr>
          </a:p>
        </p:txBody>
      </p:sp>
      <p:sp>
        <p:nvSpPr>
          <p:cNvPr id="751" name="CustomShape 3"/>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63BFBBF3-3A58-224F-A5FC-7881444AB209}"/>
              </a:ext>
            </a:extLst>
          </p:cNvPr>
          <p:cNvPicPr>
            <a:picLocks noChangeAspect="1"/>
          </p:cNvPicPr>
          <p:nvPr/>
        </p:nvPicPr>
        <p:blipFill>
          <a:blip r:embed="rId3"/>
          <a:stretch>
            <a:fillRect/>
          </a:stretch>
        </p:blipFill>
        <p:spPr>
          <a:xfrm>
            <a:off x="8516518" y="1390809"/>
            <a:ext cx="2530537" cy="3815123"/>
          </a:xfrm>
          <a:prstGeom prst="rect">
            <a:avLst/>
          </a:prstGeom>
        </p:spPr>
      </p:pic>
    </p:spTree>
    <p:extLst>
      <p:ext uri="{BB962C8B-B14F-4D97-AF65-F5344CB8AC3E}">
        <p14:creationId xmlns:p14="http://schemas.microsoft.com/office/powerpoint/2010/main" val="1774571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0100-00000E000000}"/>
              </a:ext>
            </a:extLst>
          </p:cNvPr>
          <p:cNvGraphicFramePr>
            <a:graphicFrameLocks/>
          </p:cNvGraphicFramePr>
          <p:nvPr>
            <p:extLst>
              <p:ext uri="{D42A27DB-BD31-4B8C-83A1-F6EECF244321}">
                <p14:modId xmlns:p14="http://schemas.microsoft.com/office/powerpoint/2010/main" val="3469601277"/>
              </p:ext>
            </p:extLst>
          </p:nvPr>
        </p:nvGraphicFramePr>
        <p:xfrm>
          <a:off x="364481" y="997523"/>
          <a:ext cx="11452382" cy="5147411"/>
        </p:xfrm>
        <a:graphic>
          <a:graphicData uri="http://schemas.openxmlformats.org/drawingml/2006/chart">
            <c:chart xmlns:c="http://schemas.openxmlformats.org/drawingml/2006/chart" xmlns:r="http://schemas.openxmlformats.org/officeDocument/2006/relationships" r:id="rId2"/>
          </a:graphicData>
        </a:graphic>
      </p:graphicFrame>
      <p:sp>
        <p:nvSpPr>
          <p:cNvPr id="6" name="CustomShape 2">
            <a:extLst>
              <a:ext uri="{FF2B5EF4-FFF2-40B4-BE49-F238E27FC236}">
                <a16:creationId xmlns:a16="http://schemas.microsoft.com/office/drawing/2014/main" id="{C5F4A137-806E-D743-8F1C-85D9A30FAFC3}"/>
              </a:ext>
            </a:extLst>
          </p:cNvPr>
          <p:cNvSpPr/>
          <p:nvPr/>
        </p:nvSpPr>
        <p:spPr>
          <a:xfrm>
            <a:off x="4547089" y="6252328"/>
            <a:ext cx="3516258" cy="359483"/>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1079">
              <a:lnSpc>
                <a:spcPts val="2400"/>
              </a:lnSpc>
              <a:spcAft>
                <a:spcPts val="567"/>
              </a:spcAft>
              <a:buClr>
                <a:srgbClr val="820445"/>
              </a:buClr>
            </a:pPr>
            <a:r>
              <a:rPr lang="en-US" sz="1799" spc="-1" dirty="0">
                <a:solidFill>
                  <a:srgbClr val="2A568F"/>
                </a:solidFill>
                <a:latin typeface="TheSans B4 SemiLight"/>
                <a:ea typeface="DejaVu Sans"/>
              </a:rPr>
              <a:t>     node = Statement/Declaration</a:t>
            </a:r>
            <a:endParaRPr lang="en-US" sz="1799" spc="-1" dirty="0">
              <a:latin typeface="Arial"/>
            </a:endParaRPr>
          </a:p>
        </p:txBody>
      </p:sp>
      <p:sp>
        <p:nvSpPr>
          <p:cNvPr id="7" name="CustomShape 1">
            <a:extLst>
              <a:ext uri="{FF2B5EF4-FFF2-40B4-BE49-F238E27FC236}">
                <a16:creationId xmlns:a16="http://schemas.microsoft.com/office/drawing/2014/main" id="{B9D2DF1A-DA79-5042-98CB-83741900A7FC}"/>
              </a:ext>
            </a:extLst>
          </p:cNvPr>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dirty="0">
                <a:solidFill>
                  <a:srgbClr val="2A568F"/>
                </a:solidFill>
                <a:latin typeface="TheSans B6 SemiBold"/>
                <a:ea typeface="DejaVu Sans"/>
              </a:rPr>
              <a:t>Token threshold</a:t>
            </a:r>
            <a:endParaRPr lang="en-US" sz="2399" spc="-1" dirty="0">
              <a:latin typeface="Arial"/>
            </a:endParaRPr>
          </a:p>
        </p:txBody>
      </p:sp>
    </p:spTree>
    <p:extLst>
      <p:ext uri="{BB962C8B-B14F-4D97-AF65-F5344CB8AC3E}">
        <p14:creationId xmlns:p14="http://schemas.microsoft.com/office/powerpoint/2010/main" val="3126407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0100-00000E000000}"/>
              </a:ext>
            </a:extLst>
          </p:cNvPr>
          <p:cNvGraphicFramePr>
            <a:graphicFrameLocks/>
          </p:cNvGraphicFramePr>
          <p:nvPr/>
        </p:nvGraphicFramePr>
        <p:xfrm>
          <a:off x="364481" y="997523"/>
          <a:ext cx="11452382" cy="5147411"/>
        </p:xfrm>
        <a:graphic>
          <a:graphicData uri="http://schemas.openxmlformats.org/drawingml/2006/chart">
            <c:chart xmlns:c="http://schemas.openxmlformats.org/drawingml/2006/chart" xmlns:r="http://schemas.openxmlformats.org/officeDocument/2006/relationships" r:id="rId2"/>
          </a:graphicData>
        </a:graphic>
      </p:graphicFrame>
      <p:sp>
        <p:nvSpPr>
          <p:cNvPr id="6" name="CustomShape 2">
            <a:extLst>
              <a:ext uri="{FF2B5EF4-FFF2-40B4-BE49-F238E27FC236}">
                <a16:creationId xmlns:a16="http://schemas.microsoft.com/office/drawing/2014/main" id="{C5F4A137-806E-D743-8F1C-85D9A30FAFC3}"/>
              </a:ext>
            </a:extLst>
          </p:cNvPr>
          <p:cNvSpPr/>
          <p:nvPr/>
        </p:nvSpPr>
        <p:spPr>
          <a:xfrm>
            <a:off x="4547089" y="6252328"/>
            <a:ext cx="3516258" cy="359483"/>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1079">
              <a:lnSpc>
                <a:spcPts val="2400"/>
              </a:lnSpc>
              <a:spcAft>
                <a:spcPts val="567"/>
              </a:spcAft>
              <a:buClr>
                <a:srgbClr val="820445"/>
              </a:buClr>
            </a:pPr>
            <a:r>
              <a:rPr lang="en-US" sz="1799" spc="-1" dirty="0">
                <a:solidFill>
                  <a:srgbClr val="2A568F"/>
                </a:solidFill>
                <a:latin typeface="TheSans B4 SemiLight"/>
                <a:ea typeface="DejaVu Sans"/>
              </a:rPr>
              <a:t>     node = Statement/Declaration</a:t>
            </a:r>
            <a:endParaRPr lang="en-US" sz="1799" spc="-1" dirty="0">
              <a:latin typeface="Arial"/>
            </a:endParaRPr>
          </a:p>
        </p:txBody>
      </p:sp>
      <p:sp>
        <p:nvSpPr>
          <p:cNvPr id="7" name="CustomShape 1">
            <a:extLst>
              <a:ext uri="{FF2B5EF4-FFF2-40B4-BE49-F238E27FC236}">
                <a16:creationId xmlns:a16="http://schemas.microsoft.com/office/drawing/2014/main" id="{B9D2DF1A-DA79-5042-98CB-83741900A7FC}"/>
              </a:ext>
            </a:extLst>
          </p:cNvPr>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dirty="0">
                <a:solidFill>
                  <a:srgbClr val="2A568F"/>
                </a:solidFill>
                <a:latin typeface="TheSans B6 SemiBold"/>
                <a:ea typeface="DejaVu Sans"/>
              </a:rPr>
              <a:t>Token threshold</a:t>
            </a:r>
            <a:endParaRPr lang="en-US" sz="2399" spc="-1" dirty="0">
              <a:latin typeface="Arial"/>
            </a:endParaRPr>
          </a:p>
        </p:txBody>
      </p:sp>
    </p:spTree>
    <p:extLst>
      <p:ext uri="{BB962C8B-B14F-4D97-AF65-F5344CB8AC3E}">
        <p14:creationId xmlns:p14="http://schemas.microsoft.com/office/powerpoint/2010/main" val="1006364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B9D2DF1A-DA79-5042-98CB-83741900A7FC}"/>
              </a:ext>
            </a:extLst>
          </p:cNvPr>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dirty="0">
                <a:solidFill>
                  <a:srgbClr val="2A568F"/>
                </a:solidFill>
                <a:latin typeface="TheSans B6 SemiBold"/>
                <a:ea typeface="DejaVu Sans"/>
              </a:rPr>
              <a:t>Token threshold</a:t>
            </a:r>
            <a:endParaRPr lang="en-US" sz="2399" spc="-1" dirty="0">
              <a:latin typeface="Arial"/>
            </a:endParaRPr>
          </a:p>
        </p:txBody>
      </p:sp>
      <p:graphicFrame>
        <p:nvGraphicFramePr>
          <p:cNvPr id="9" name="Chart 8">
            <a:extLst>
              <a:ext uri="{FF2B5EF4-FFF2-40B4-BE49-F238E27FC236}">
                <a16:creationId xmlns:a16="http://schemas.microsoft.com/office/drawing/2014/main" id="{3C5D7C2D-C2F6-B542-A313-2108A8E8FD62}"/>
              </a:ext>
            </a:extLst>
          </p:cNvPr>
          <p:cNvGraphicFramePr>
            <a:graphicFrameLocks/>
          </p:cNvGraphicFramePr>
          <p:nvPr>
            <p:extLst>
              <p:ext uri="{D42A27DB-BD31-4B8C-83A1-F6EECF244321}">
                <p14:modId xmlns:p14="http://schemas.microsoft.com/office/powerpoint/2010/main" val="1200056644"/>
              </p:ext>
            </p:extLst>
          </p:nvPr>
        </p:nvGraphicFramePr>
        <p:xfrm>
          <a:off x="122945" y="756312"/>
          <a:ext cx="11925620" cy="6005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9983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B9D2DF1A-DA79-5042-98CB-83741900A7FC}"/>
              </a:ext>
            </a:extLst>
          </p:cNvPr>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dirty="0">
                <a:solidFill>
                  <a:srgbClr val="2A568F"/>
                </a:solidFill>
                <a:latin typeface="TheSans B6 SemiBold"/>
                <a:ea typeface="DejaVu Sans"/>
              </a:rPr>
              <a:t>Token threshold</a:t>
            </a:r>
            <a:endParaRPr lang="en-US" sz="2399" spc="-1" dirty="0">
              <a:latin typeface="Arial"/>
            </a:endParaRPr>
          </a:p>
        </p:txBody>
      </p:sp>
      <p:graphicFrame>
        <p:nvGraphicFramePr>
          <p:cNvPr id="9" name="Chart 8">
            <a:extLst>
              <a:ext uri="{FF2B5EF4-FFF2-40B4-BE49-F238E27FC236}">
                <a16:creationId xmlns:a16="http://schemas.microsoft.com/office/drawing/2014/main" id="{3C5D7C2D-C2F6-B542-A313-2108A8E8FD62}"/>
              </a:ext>
            </a:extLst>
          </p:cNvPr>
          <p:cNvGraphicFramePr>
            <a:graphicFrameLocks/>
          </p:cNvGraphicFramePr>
          <p:nvPr/>
        </p:nvGraphicFramePr>
        <p:xfrm>
          <a:off x="122945" y="756312"/>
          <a:ext cx="11925620" cy="60056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3925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B9D2DF1A-DA79-5042-98CB-83741900A7FC}"/>
              </a:ext>
            </a:extLst>
          </p:cNvPr>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dirty="0">
                <a:solidFill>
                  <a:srgbClr val="2A568F"/>
                </a:solidFill>
                <a:latin typeface="TheSans B6 SemiBold"/>
                <a:ea typeface="DejaVu Sans"/>
              </a:rPr>
              <a:t>Token threshold</a:t>
            </a:r>
            <a:endParaRPr lang="en-US" sz="2399" spc="-1" dirty="0">
              <a:latin typeface="Arial"/>
            </a:endParaRPr>
          </a:p>
        </p:txBody>
      </p:sp>
      <p:graphicFrame>
        <p:nvGraphicFramePr>
          <p:cNvPr id="9" name="Chart 8">
            <a:extLst>
              <a:ext uri="{FF2B5EF4-FFF2-40B4-BE49-F238E27FC236}">
                <a16:creationId xmlns:a16="http://schemas.microsoft.com/office/drawing/2014/main" id="{3C5D7C2D-C2F6-B542-A313-2108A8E8FD62}"/>
              </a:ext>
            </a:extLst>
          </p:cNvPr>
          <p:cNvGraphicFramePr>
            <a:graphicFrameLocks/>
          </p:cNvGraphicFramePr>
          <p:nvPr/>
        </p:nvGraphicFramePr>
        <p:xfrm>
          <a:off x="122945" y="756312"/>
          <a:ext cx="11925620" cy="60056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65159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dirty="0">
                <a:solidFill>
                  <a:srgbClr val="2A568F"/>
                </a:solidFill>
                <a:latin typeface="TheSans B6 SemiBold"/>
                <a:ea typeface="DejaVu Sans"/>
              </a:rPr>
              <a:t>Clone Types</a:t>
            </a:r>
            <a:endParaRPr lang="en-US" sz="2399" spc="-1" dirty="0">
              <a:latin typeface="Arial"/>
            </a:endParaRPr>
          </a:p>
        </p:txBody>
      </p:sp>
      <p:graphicFrame>
        <p:nvGraphicFramePr>
          <p:cNvPr id="11" name="Cloned Declarations/Statements">
            <a:extLst>
              <a:ext uri="{FF2B5EF4-FFF2-40B4-BE49-F238E27FC236}">
                <a16:creationId xmlns:a16="http://schemas.microsoft.com/office/drawing/2014/main" id="{56F63BCD-B1CC-314B-989A-917923315767}"/>
              </a:ext>
            </a:extLst>
          </p:cNvPr>
          <p:cNvGraphicFramePr>
            <a:graphicFrameLocks/>
          </p:cNvGraphicFramePr>
          <p:nvPr>
            <p:extLst>
              <p:ext uri="{D42A27DB-BD31-4B8C-83A1-F6EECF244321}">
                <p14:modId xmlns:p14="http://schemas.microsoft.com/office/powerpoint/2010/main" val="997648630"/>
              </p:ext>
            </p:extLst>
          </p:nvPr>
        </p:nvGraphicFramePr>
        <p:xfrm>
          <a:off x="51848" y="2169828"/>
          <a:ext cx="6054810" cy="4688172"/>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4D77ED2C-4081-8144-8D21-B4A4ADE697FD}"/>
              </a:ext>
            </a:extLst>
          </p:cNvPr>
          <p:cNvSpPr/>
          <p:nvPr/>
        </p:nvSpPr>
        <p:spPr>
          <a:xfrm>
            <a:off x="1925577" y="1855921"/>
            <a:ext cx="2482987" cy="369332"/>
          </a:xfrm>
          <a:prstGeom prst="rect">
            <a:avLst/>
          </a:prstGeom>
        </p:spPr>
        <p:txBody>
          <a:bodyPr wrap="none">
            <a:spAutoFit/>
          </a:bodyPr>
          <a:lstStyle/>
          <a:p>
            <a:r>
              <a:rPr lang="en-US" b="1" spc="-1" dirty="0">
                <a:solidFill>
                  <a:srgbClr val="820445"/>
                </a:solidFill>
                <a:latin typeface="TheSans B6 SemiBold"/>
                <a:ea typeface="DejaVu Sans"/>
              </a:rPr>
              <a:t>Amount of clones found</a:t>
            </a:r>
            <a:endParaRPr lang="en-US" dirty="0"/>
          </a:p>
        </p:txBody>
      </p:sp>
      <p:sp>
        <p:nvSpPr>
          <p:cNvPr id="15" name="Rectangle 14">
            <a:extLst>
              <a:ext uri="{FF2B5EF4-FFF2-40B4-BE49-F238E27FC236}">
                <a16:creationId xmlns:a16="http://schemas.microsoft.com/office/drawing/2014/main" id="{3F5DB797-5F09-8746-83BF-E32D09354A90}"/>
              </a:ext>
            </a:extLst>
          </p:cNvPr>
          <p:cNvSpPr/>
          <p:nvPr/>
        </p:nvSpPr>
        <p:spPr>
          <a:xfrm>
            <a:off x="8734554" y="1855921"/>
            <a:ext cx="1411990" cy="369332"/>
          </a:xfrm>
          <a:prstGeom prst="rect">
            <a:avLst/>
          </a:prstGeom>
        </p:spPr>
        <p:txBody>
          <a:bodyPr wrap="none">
            <a:spAutoFit/>
          </a:bodyPr>
          <a:lstStyle/>
          <a:p>
            <a:r>
              <a:rPr lang="en-US" b="1" spc="-1" dirty="0">
                <a:solidFill>
                  <a:srgbClr val="820445"/>
                </a:solidFill>
                <a:latin typeface="TheSans B6 SemiBold"/>
              </a:rPr>
              <a:t>Performance</a:t>
            </a:r>
            <a:endParaRPr lang="en-US" dirty="0"/>
          </a:p>
        </p:txBody>
      </p:sp>
      <p:graphicFrame>
        <p:nvGraphicFramePr>
          <p:cNvPr id="16" name="Chart 15">
            <a:extLst>
              <a:ext uri="{FF2B5EF4-FFF2-40B4-BE49-F238E27FC236}">
                <a16:creationId xmlns:a16="http://schemas.microsoft.com/office/drawing/2014/main" id="{417E6D83-1122-0E42-9229-FFD2BDC5056A}"/>
              </a:ext>
            </a:extLst>
          </p:cNvPr>
          <p:cNvGraphicFramePr>
            <a:graphicFrameLocks/>
          </p:cNvGraphicFramePr>
          <p:nvPr>
            <p:extLst>
              <p:ext uri="{D42A27DB-BD31-4B8C-83A1-F6EECF244321}">
                <p14:modId xmlns:p14="http://schemas.microsoft.com/office/powerpoint/2010/main" val="3971454871"/>
              </p:ext>
            </p:extLst>
          </p:nvPr>
        </p:nvGraphicFramePr>
        <p:xfrm>
          <a:off x="6106658" y="2169828"/>
          <a:ext cx="5899296" cy="468817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2004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4"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Code Clone Context</a:t>
            </a:r>
            <a:endParaRPr lang="en-US" sz="2399" spc="-1">
              <a:latin typeface="Arial"/>
            </a:endParaRPr>
          </a:p>
        </p:txBody>
      </p:sp>
      <p:sp>
        <p:nvSpPr>
          <p:cNvPr id="765" name="CustomShape 2"/>
          <p:cNvSpPr/>
          <p:nvPr/>
        </p:nvSpPr>
        <p:spPr>
          <a:xfrm>
            <a:off x="863550" y="757392"/>
            <a:ext cx="11108494"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1799" spc="-1">
                <a:solidFill>
                  <a:srgbClr val="A4A38F"/>
                </a:solidFill>
                <a:latin typeface="TheSans B4 SemiLight"/>
                <a:ea typeface="DejaVu Sans"/>
              </a:rPr>
              <a:t>How are cloned instances related, where is my clone located and what does my clone contain?</a:t>
            </a:r>
            <a:endParaRPr lang="en-US" sz="1799" spc="-1">
              <a:latin typeface="Arial"/>
            </a:endParaRPr>
          </a:p>
        </p:txBody>
      </p:sp>
      <p:sp>
        <p:nvSpPr>
          <p:cNvPr id="766" name="CustomShape 3"/>
          <p:cNvSpPr/>
          <p:nvPr/>
        </p:nvSpPr>
        <p:spPr>
          <a:xfrm>
            <a:off x="8817568" y="6370468"/>
            <a:ext cx="2413263" cy="250789"/>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r>
              <a:rPr lang="en-US" sz="999" spc="-1">
                <a:solidFill>
                  <a:srgbClr val="820445"/>
                </a:solidFill>
                <a:latin typeface="TheSans B6 SemiBold"/>
                <a:ea typeface="DejaVu Sans"/>
              </a:rPr>
              <a:t>Page </a:t>
            </a:r>
            <a:fld id="{3C6CD9AA-62E0-481F-B3CC-F2B33892C95A}" type="slidenum">
              <a:rPr lang="en-US" sz="999" spc="-1">
                <a:solidFill>
                  <a:srgbClr val="820445"/>
                </a:solidFill>
                <a:latin typeface="TheSans B6 SemiBold"/>
                <a:ea typeface="DejaVu Sans"/>
              </a:rPr>
              <a:t>28</a:t>
            </a:fld>
            <a:r>
              <a:rPr lang="en-US" sz="999" spc="-1">
                <a:solidFill>
                  <a:srgbClr val="820445"/>
                </a:solidFill>
                <a:latin typeface="TheSans B6 SemiBold"/>
                <a:ea typeface="DejaVu Sans"/>
              </a:rPr>
              <a:t> </a:t>
            </a:r>
            <a:r>
              <a:rPr lang="en-US" sz="999" spc="-1">
                <a:solidFill>
                  <a:srgbClr val="820445"/>
                </a:solidFill>
                <a:latin typeface="TheSans B4 SemiLight"/>
                <a:ea typeface="DejaVu Sans"/>
              </a:rPr>
              <a:t>of 13</a:t>
            </a:r>
            <a:endParaRPr lang="en-US" sz="999" spc="-1">
              <a:latin typeface="Arial"/>
            </a:endParaRPr>
          </a:p>
        </p:txBody>
      </p:sp>
      <p:pic>
        <p:nvPicPr>
          <p:cNvPr id="767" name="Picture 7"/>
          <p:cNvPicPr/>
          <p:nvPr/>
        </p:nvPicPr>
        <p:blipFill>
          <a:blip r:embed="rId3"/>
          <a:stretch/>
        </p:blipFill>
        <p:spPr>
          <a:xfrm>
            <a:off x="522088" y="1646848"/>
            <a:ext cx="11162466" cy="4238952"/>
          </a:xfrm>
          <a:prstGeom prst="rect">
            <a:avLst/>
          </a:prstGeom>
          <a:ln>
            <a:noFill/>
          </a:ln>
        </p:spPr>
      </p:pic>
    </p:spTree>
    <p:extLst>
      <p:ext uri="{BB962C8B-B14F-4D97-AF65-F5344CB8AC3E}">
        <p14:creationId xmlns:p14="http://schemas.microsoft.com/office/powerpoint/2010/main" val="4230345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Clone Relations</a:t>
            </a:r>
            <a:endParaRPr lang="en-US" sz="2399" spc="-1">
              <a:latin typeface="Arial"/>
            </a:endParaRPr>
          </a:p>
        </p:txBody>
      </p:sp>
      <p:pic>
        <p:nvPicPr>
          <p:cNvPr id="769" name="Content Placeholder 8"/>
          <p:cNvPicPr/>
          <p:nvPr/>
        </p:nvPicPr>
        <p:blipFill>
          <a:blip r:embed="rId3"/>
          <a:stretch/>
        </p:blipFill>
        <p:spPr>
          <a:xfrm>
            <a:off x="2165712" y="1242779"/>
            <a:ext cx="6957336" cy="4965414"/>
          </a:xfrm>
          <a:prstGeom prst="rect">
            <a:avLst/>
          </a:prstGeom>
          <a:ln>
            <a:noFill/>
          </a:ln>
        </p:spPr>
      </p:pic>
      <p:sp>
        <p:nvSpPr>
          <p:cNvPr id="770" name="CustomShape 2"/>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a:solidFill>
                  <a:srgbClr val="A4A38F"/>
                </a:solidFill>
                <a:latin typeface="TheSans B4 SemiLight"/>
                <a:ea typeface="DejaVu Sans"/>
              </a:rPr>
              <a:t>Relation through inheritance between clone instances</a:t>
            </a:r>
            <a:endParaRPr lang="en-US" sz="2099" spc="-1">
              <a:latin typeface="Arial"/>
            </a:endParaRPr>
          </a:p>
        </p:txBody>
      </p:sp>
    </p:spTree>
    <p:extLst>
      <p:ext uri="{BB962C8B-B14F-4D97-AF65-F5344CB8AC3E}">
        <p14:creationId xmlns:p14="http://schemas.microsoft.com/office/powerpoint/2010/main" val="170919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4BB445-BC75-B44B-890F-B189BC620141}"/>
              </a:ext>
            </a:extLst>
          </p:cNvPr>
          <p:cNvPicPr/>
          <p:nvPr/>
        </p:nvPicPr>
        <p:blipFill>
          <a:blip r:embed="rId2"/>
          <a:stretch/>
        </p:blipFill>
        <p:spPr>
          <a:xfrm>
            <a:off x="1347267" y="1810259"/>
            <a:ext cx="9497465" cy="3522462"/>
          </a:xfrm>
          <a:prstGeom prst="rect">
            <a:avLst/>
          </a:prstGeom>
          <a:ln>
            <a:noFill/>
          </a:ln>
        </p:spPr>
      </p:pic>
    </p:spTree>
    <p:extLst>
      <p:ext uri="{BB962C8B-B14F-4D97-AF65-F5344CB8AC3E}">
        <p14:creationId xmlns:p14="http://schemas.microsoft.com/office/powerpoint/2010/main" val="3360540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Relation between clone instances</a:t>
            </a:r>
            <a:endParaRPr lang="en-US" sz="2399" spc="-1">
              <a:latin typeface="Arial"/>
            </a:endParaRPr>
          </a:p>
        </p:txBody>
      </p:sp>
      <p:sp>
        <p:nvSpPr>
          <p:cNvPr id="772" name="CustomShape 2"/>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sp>
      <p:graphicFrame>
        <p:nvGraphicFramePr>
          <p:cNvPr id="7" name="Chart 6">
            <a:extLst>
              <a:ext uri="{FF2B5EF4-FFF2-40B4-BE49-F238E27FC236}">
                <a16:creationId xmlns:a16="http://schemas.microsoft.com/office/drawing/2014/main" id="{FF5399F5-2685-7343-A792-5C87F307C5B9}"/>
              </a:ext>
            </a:extLst>
          </p:cNvPr>
          <p:cNvGraphicFramePr>
            <a:graphicFrameLocks/>
          </p:cNvGraphicFramePr>
          <p:nvPr>
            <p:extLst>
              <p:ext uri="{D42A27DB-BD31-4B8C-83A1-F6EECF244321}">
                <p14:modId xmlns:p14="http://schemas.microsoft.com/office/powerpoint/2010/main" val="391781864"/>
              </p:ext>
            </p:extLst>
          </p:nvPr>
        </p:nvGraphicFramePr>
        <p:xfrm>
          <a:off x="-34513" y="906139"/>
          <a:ext cx="12149780" cy="5897508"/>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3C246833-278B-4148-8752-1BFA882FD8DB}"/>
              </a:ext>
            </a:extLst>
          </p:cNvPr>
          <p:cNvPicPr>
            <a:picLocks noChangeAspect="1"/>
          </p:cNvPicPr>
          <p:nvPr/>
        </p:nvPicPr>
        <p:blipFill>
          <a:blip r:embed="rId4"/>
          <a:stretch>
            <a:fillRect/>
          </a:stretch>
        </p:blipFill>
        <p:spPr>
          <a:xfrm>
            <a:off x="5992336" y="1396991"/>
            <a:ext cx="6122931" cy="4370183"/>
          </a:xfrm>
          <a:prstGeom prst="rect">
            <a:avLst/>
          </a:prstGeom>
        </p:spPr>
      </p:pic>
    </p:spTree>
    <p:extLst>
      <p:ext uri="{BB962C8B-B14F-4D97-AF65-F5344CB8AC3E}">
        <p14:creationId xmlns:p14="http://schemas.microsoft.com/office/powerpoint/2010/main" val="3419692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dirty="0">
                <a:solidFill>
                  <a:srgbClr val="2A568F"/>
                </a:solidFill>
                <a:latin typeface="TheSans B6 SemiBold"/>
                <a:ea typeface="DejaVu Sans"/>
              </a:rPr>
              <a:t>Location of clones</a:t>
            </a:r>
            <a:endParaRPr lang="en-US" sz="2399" spc="-1" dirty="0">
              <a:latin typeface="Arial"/>
            </a:endParaRPr>
          </a:p>
        </p:txBody>
      </p:sp>
      <p:sp>
        <p:nvSpPr>
          <p:cNvPr id="776" name="CustomShape 2"/>
          <p:cNvSpPr/>
          <p:nvPr/>
        </p:nvSpPr>
        <p:spPr>
          <a:xfrm>
            <a:off x="863910" y="1601152"/>
            <a:ext cx="10366921" cy="4496578"/>
          </a:xfrm>
          <a:prstGeom prst="rect">
            <a:avLst/>
          </a:prstGeom>
          <a:noFill/>
          <a:ln>
            <a:noFill/>
          </a:ln>
        </p:spPr>
        <p:style>
          <a:lnRef idx="0">
            <a:scrgbClr r="0" g="0" b="0"/>
          </a:lnRef>
          <a:fillRef idx="0">
            <a:scrgbClr r="0" g="0" b="0"/>
          </a:fillRef>
          <a:effectRef idx="0">
            <a:scrgbClr r="0" g="0" b="0"/>
          </a:effectRef>
          <a:fontRef idx="minor"/>
        </p:style>
      </p:sp>
      <p:sp>
        <p:nvSpPr>
          <p:cNvPr id="777" name="CustomShape 3"/>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sp>
      <p:graphicFrame>
        <p:nvGraphicFramePr>
          <p:cNvPr id="6" name="Chart 5">
            <a:extLst>
              <a:ext uri="{FF2B5EF4-FFF2-40B4-BE49-F238E27FC236}">
                <a16:creationId xmlns:a16="http://schemas.microsoft.com/office/drawing/2014/main" id="{CD97ECE5-92D3-D343-ACD0-5A04DE8FBBC2}"/>
              </a:ext>
            </a:extLst>
          </p:cNvPr>
          <p:cNvGraphicFramePr>
            <a:graphicFrameLocks/>
          </p:cNvGraphicFramePr>
          <p:nvPr>
            <p:extLst>
              <p:ext uri="{D42A27DB-BD31-4B8C-83A1-F6EECF244321}">
                <p14:modId xmlns:p14="http://schemas.microsoft.com/office/powerpoint/2010/main" val="329764602"/>
              </p:ext>
            </p:extLst>
          </p:nvPr>
        </p:nvGraphicFramePr>
        <p:xfrm>
          <a:off x="677808" y="756312"/>
          <a:ext cx="10387290" cy="59436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CD97ECE5-92D3-D343-ACD0-5A04DE8FBBC2}"/>
              </a:ext>
            </a:extLst>
          </p:cNvPr>
          <p:cNvGraphicFramePr>
            <a:graphicFrameLocks/>
          </p:cNvGraphicFramePr>
          <p:nvPr>
            <p:extLst>
              <p:ext uri="{D42A27DB-BD31-4B8C-83A1-F6EECF244321}">
                <p14:modId xmlns:p14="http://schemas.microsoft.com/office/powerpoint/2010/main" val="1888578496"/>
              </p:ext>
            </p:extLst>
          </p:nvPr>
        </p:nvGraphicFramePr>
        <p:xfrm>
          <a:off x="281354" y="756312"/>
          <a:ext cx="11625029" cy="59436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22600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Contents of clones</a:t>
            </a:r>
            <a:endParaRPr lang="en-US" sz="2399" spc="-1">
              <a:latin typeface="Arial"/>
            </a:endParaRPr>
          </a:p>
        </p:txBody>
      </p:sp>
      <p:sp>
        <p:nvSpPr>
          <p:cNvPr id="781" name="CustomShape 3"/>
          <p:cNvSpPr/>
          <p:nvPr/>
        </p:nvSpPr>
        <p:spPr>
          <a:xfrm>
            <a:off x="6214683" y="2560772"/>
            <a:ext cx="639387" cy="36521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sp>
        <p:nvSpPr>
          <p:cNvPr id="782" name="CustomShape 4"/>
          <p:cNvSpPr/>
          <p:nvPr/>
        </p:nvSpPr>
        <p:spPr>
          <a:xfrm>
            <a:off x="7585569" y="2560772"/>
            <a:ext cx="639387" cy="36521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graphicFrame>
        <p:nvGraphicFramePr>
          <p:cNvPr id="7" name="Chart 6">
            <a:extLst>
              <a:ext uri="{FF2B5EF4-FFF2-40B4-BE49-F238E27FC236}">
                <a16:creationId xmlns:a16="http://schemas.microsoft.com/office/drawing/2014/main" id="{08977DEE-022E-B245-A6C2-2D28FFC4A692}"/>
              </a:ext>
            </a:extLst>
          </p:cNvPr>
          <p:cNvGraphicFramePr>
            <a:graphicFrameLocks/>
          </p:cNvGraphicFramePr>
          <p:nvPr>
            <p:extLst>
              <p:ext uri="{D42A27DB-BD31-4B8C-83A1-F6EECF244321}">
                <p14:modId xmlns:p14="http://schemas.microsoft.com/office/powerpoint/2010/main" val="550162725"/>
              </p:ext>
            </p:extLst>
          </p:nvPr>
        </p:nvGraphicFramePr>
        <p:xfrm>
          <a:off x="268941" y="756312"/>
          <a:ext cx="11633627" cy="60363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98785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Refactorability</a:t>
            </a:r>
            <a:endParaRPr lang="en-US" sz="2399" spc="-1">
              <a:latin typeface="Arial"/>
            </a:endParaRPr>
          </a:p>
        </p:txBody>
      </p:sp>
      <p:sp>
        <p:nvSpPr>
          <p:cNvPr id="785" name="CustomShape 2"/>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a:solidFill>
                  <a:srgbClr val="A4A38F"/>
                </a:solidFill>
                <a:latin typeface="TheSans B4 SemiLight"/>
                <a:ea typeface="DejaVu Sans"/>
              </a:rPr>
              <a:t>To what extend can we extract methods?</a:t>
            </a:r>
            <a:endParaRPr lang="en-US" sz="2099" spc="-1">
              <a:latin typeface="Arial"/>
            </a:endParaRPr>
          </a:p>
        </p:txBody>
      </p:sp>
      <p:graphicFrame>
        <p:nvGraphicFramePr>
          <p:cNvPr id="7" name="Chart 6">
            <a:extLst>
              <a:ext uri="{FF2B5EF4-FFF2-40B4-BE49-F238E27FC236}">
                <a16:creationId xmlns:a16="http://schemas.microsoft.com/office/drawing/2014/main" id="{262A0B4D-E6C7-854D-9E21-58F0E4854F39}"/>
              </a:ext>
            </a:extLst>
          </p:cNvPr>
          <p:cNvGraphicFramePr>
            <a:graphicFrameLocks/>
          </p:cNvGraphicFramePr>
          <p:nvPr>
            <p:extLst>
              <p:ext uri="{D42A27DB-BD31-4B8C-83A1-F6EECF244321}">
                <p14:modId xmlns:p14="http://schemas.microsoft.com/office/powerpoint/2010/main" val="94728000"/>
              </p:ext>
            </p:extLst>
          </p:nvPr>
        </p:nvGraphicFramePr>
        <p:xfrm>
          <a:off x="599355" y="1237130"/>
          <a:ext cx="11387737" cy="54326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98512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Next steps</a:t>
            </a:r>
            <a:endParaRPr lang="en-US" sz="2399" spc="-1">
              <a:latin typeface="Arial"/>
            </a:endParaRPr>
          </a:p>
        </p:txBody>
      </p:sp>
      <p:sp>
        <p:nvSpPr>
          <p:cNvPr id="788" name="CustomShape 2"/>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dirty="0">
                <a:solidFill>
                  <a:srgbClr val="A4A38F"/>
                </a:solidFill>
                <a:latin typeface="TheSans B4 SemiLight"/>
                <a:ea typeface="DejaVu Sans"/>
              </a:rPr>
              <a:t>Analyze impact of “Extract Method” </a:t>
            </a:r>
            <a:r>
              <a:rPr lang="en-US" sz="2099" spc="-1" dirty="0" err="1">
                <a:solidFill>
                  <a:srgbClr val="A4A38F"/>
                </a:solidFill>
                <a:latin typeface="TheSans B4 SemiLight"/>
                <a:ea typeface="DejaVu Sans"/>
              </a:rPr>
              <a:t>refactorings</a:t>
            </a:r>
            <a:endParaRPr lang="en-US" sz="2099" spc="-1" dirty="0">
              <a:latin typeface="Arial"/>
            </a:endParaRPr>
          </a:p>
        </p:txBody>
      </p:sp>
      <p:sp>
        <p:nvSpPr>
          <p:cNvPr id="789" name="CustomShape 3"/>
          <p:cNvSpPr/>
          <p:nvPr/>
        </p:nvSpPr>
        <p:spPr>
          <a:xfrm>
            <a:off x="6587816" y="4204913"/>
            <a:ext cx="10366921" cy="2107621"/>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69865"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Dynamic Thresholds based on tradeoff</a:t>
            </a:r>
          </a:p>
          <a:p>
            <a:pPr marL="727065" lvl="1"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Relation</a:t>
            </a:r>
          </a:p>
          <a:p>
            <a:pPr marL="727065" lvl="1"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Number of parameters</a:t>
            </a:r>
          </a:p>
          <a:p>
            <a:pPr marL="727065" lvl="1" indent="-268786">
              <a:lnSpc>
                <a:spcPts val="2400"/>
              </a:lnSpc>
              <a:spcAft>
                <a:spcPts val="567"/>
              </a:spcAft>
              <a:buClr>
                <a:srgbClr val="820445"/>
              </a:buClr>
              <a:buFont typeface="TheSans B4 SemiLight"/>
              <a:buChar char="&gt;"/>
            </a:pPr>
            <a:endParaRPr lang="en-US" sz="1799" spc="-1" dirty="0">
              <a:latin typeface="Arial"/>
            </a:endParaRPr>
          </a:p>
        </p:txBody>
      </p:sp>
      <p:sp>
        <p:nvSpPr>
          <p:cNvPr id="6" name="CustomShape 1">
            <a:extLst>
              <a:ext uri="{FF2B5EF4-FFF2-40B4-BE49-F238E27FC236}">
                <a16:creationId xmlns:a16="http://schemas.microsoft.com/office/drawing/2014/main" id="{5401CEDB-489F-9A4E-8F4B-9F1D64797532}"/>
              </a:ext>
            </a:extLst>
          </p:cNvPr>
          <p:cNvSpPr/>
          <p:nvPr/>
        </p:nvSpPr>
        <p:spPr>
          <a:xfrm>
            <a:off x="0" y="1296423"/>
            <a:ext cx="12192000" cy="2368379"/>
          </a:xfrm>
          <a:prstGeom prst="rect">
            <a:avLst/>
          </a:prstGeom>
          <a:noFill/>
          <a:ln>
            <a:noFill/>
          </a:ln>
        </p:spPr>
        <p:style>
          <a:lnRef idx="0">
            <a:scrgbClr r="0" g="0" b="0"/>
          </a:lnRef>
          <a:fillRef idx="0">
            <a:scrgbClr r="0" g="0" b="0"/>
          </a:fillRef>
          <a:effectRef idx="0">
            <a:scrgbClr r="0" g="0" b="0"/>
          </a:effectRef>
          <a:fontRef idx="minor"/>
        </p:style>
        <p:txBody>
          <a:bodyPr wrap="square" lIns="89953" tIns="44977" rIns="89953" bIns="44977">
            <a:spAutoFit/>
          </a:bodyPr>
          <a:lstStyle/>
          <a:p>
            <a:pPr algn="ctr"/>
            <a:r>
              <a:rPr lang="en-US" sz="6000" b="1" strike="noStrike" spc="-1" dirty="0">
                <a:solidFill>
                  <a:srgbClr val="820445"/>
                </a:solidFill>
                <a:latin typeface="TheSans B6 SemiBold"/>
                <a:ea typeface="DejaVu Sans"/>
              </a:rPr>
              <a:t>RQ3.</a:t>
            </a:r>
            <a:endParaRPr lang="en-US" sz="6000" b="1" strike="noStrike" spc="-1" dirty="0">
              <a:latin typeface="Arial"/>
            </a:endParaRPr>
          </a:p>
          <a:p>
            <a:pPr algn="ctr">
              <a:lnSpc>
                <a:spcPct val="100000"/>
              </a:lnSpc>
            </a:pPr>
            <a:r>
              <a:rPr lang="en-US" sz="4400" i="1" spc="-1" dirty="0">
                <a:solidFill>
                  <a:srgbClr val="2A568F"/>
                </a:solidFill>
                <a:latin typeface="Arial"/>
              </a:rPr>
              <a:t>To what extent can we </a:t>
            </a:r>
            <a:r>
              <a:rPr lang="en-US" sz="4400" b="1" i="1" spc="-1" dirty="0">
                <a:solidFill>
                  <a:srgbClr val="2A568F"/>
                </a:solidFill>
                <a:latin typeface="Arial"/>
              </a:rPr>
              <a:t>automate</a:t>
            </a:r>
            <a:r>
              <a:rPr lang="en-US" sz="4400" i="1" spc="-1" dirty="0">
                <a:solidFill>
                  <a:srgbClr val="2A568F"/>
                </a:solidFill>
                <a:latin typeface="Arial"/>
              </a:rPr>
              <a:t> the process of refactoring clones?</a:t>
            </a:r>
          </a:p>
        </p:txBody>
      </p:sp>
      <p:sp>
        <p:nvSpPr>
          <p:cNvPr id="7" name="CustomShape 3">
            <a:extLst>
              <a:ext uri="{FF2B5EF4-FFF2-40B4-BE49-F238E27FC236}">
                <a16:creationId xmlns:a16="http://schemas.microsoft.com/office/drawing/2014/main" id="{114485A9-888B-4648-BF55-B6EEA42D6D6D}"/>
              </a:ext>
            </a:extLst>
          </p:cNvPr>
          <p:cNvSpPr/>
          <p:nvPr/>
        </p:nvSpPr>
        <p:spPr>
          <a:xfrm>
            <a:off x="736271" y="4204913"/>
            <a:ext cx="5208063" cy="2107621"/>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69865"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Analyze Refactored Source Code</a:t>
            </a:r>
          </a:p>
          <a:p>
            <a:pPr marL="727065" lvl="1"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Maintainability index</a:t>
            </a:r>
          </a:p>
          <a:p>
            <a:pPr marL="1184265" lvl="2"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Volume</a:t>
            </a:r>
          </a:p>
          <a:p>
            <a:pPr marL="1184265" lvl="2"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Duplication</a:t>
            </a:r>
          </a:p>
          <a:p>
            <a:pPr marL="1184265" lvl="2"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Complexity</a:t>
            </a:r>
          </a:p>
          <a:p>
            <a:pPr marL="727065" lvl="1" indent="-268786">
              <a:lnSpc>
                <a:spcPts val="2400"/>
              </a:lnSpc>
              <a:spcAft>
                <a:spcPts val="567"/>
              </a:spcAft>
              <a:buClr>
                <a:srgbClr val="820445"/>
              </a:buClr>
              <a:buFont typeface="TheSans B4 SemiLight"/>
              <a:buChar char="&gt;"/>
            </a:pPr>
            <a:r>
              <a:rPr lang="en-US" sz="1799" spc="-1" dirty="0">
                <a:solidFill>
                  <a:srgbClr val="2A568F"/>
                </a:solidFill>
                <a:latin typeface="TheSans B4 SemiLight"/>
                <a:ea typeface="DejaVu Sans"/>
              </a:rPr>
              <a:t>Survey</a:t>
            </a:r>
          </a:p>
          <a:p>
            <a:pPr marL="727065" lvl="1" indent="-268786">
              <a:lnSpc>
                <a:spcPts val="2400"/>
              </a:lnSpc>
              <a:spcAft>
                <a:spcPts val="567"/>
              </a:spcAft>
              <a:buClr>
                <a:srgbClr val="820445"/>
              </a:buClr>
              <a:buFont typeface="TheSans B4 SemiLight"/>
              <a:buChar char="&gt;"/>
            </a:pPr>
            <a:endParaRPr lang="en-US" sz="1799" spc="-1" dirty="0">
              <a:latin typeface="Arial"/>
            </a:endParaRPr>
          </a:p>
        </p:txBody>
      </p:sp>
    </p:spTree>
    <p:extLst>
      <p:ext uri="{BB962C8B-B14F-4D97-AF65-F5344CB8AC3E}">
        <p14:creationId xmlns:p14="http://schemas.microsoft.com/office/powerpoint/2010/main" val="2417836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B6DDACD4-70F6-554F-98AB-4607399F725C}"/>
              </a:ext>
            </a:extLst>
          </p:cNvPr>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dirty="0">
                <a:solidFill>
                  <a:srgbClr val="2A568F"/>
                </a:solidFill>
                <a:latin typeface="TheSans B6 SemiBold"/>
                <a:ea typeface="DejaVu Sans"/>
              </a:rPr>
              <a:t>Summary</a:t>
            </a:r>
            <a:endParaRPr lang="en-US" sz="2399" spc="-1" dirty="0">
              <a:latin typeface="Arial"/>
            </a:endParaRPr>
          </a:p>
        </p:txBody>
      </p:sp>
      <p:sp>
        <p:nvSpPr>
          <p:cNvPr id="7" name="CustomShape 2">
            <a:extLst>
              <a:ext uri="{FF2B5EF4-FFF2-40B4-BE49-F238E27FC236}">
                <a16:creationId xmlns:a16="http://schemas.microsoft.com/office/drawing/2014/main" id="{288F4766-EACC-DC46-B85E-0F0F25884D12}"/>
              </a:ext>
            </a:extLst>
          </p:cNvPr>
          <p:cNvSpPr/>
          <p:nvPr/>
        </p:nvSpPr>
        <p:spPr>
          <a:xfrm>
            <a:off x="863910" y="897771"/>
            <a:ext cx="10366921" cy="4496578"/>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1079">
              <a:lnSpc>
                <a:spcPts val="2400"/>
              </a:lnSpc>
              <a:spcAft>
                <a:spcPts val="567"/>
              </a:spcAft>
              <a:buClr>
                <a:srgbClr val="820445"/>
              </a:buClr>
            </a:pPr>
            <a:r>
              <a:rPr lang="en-US" sz="2400" b="1" spc="-1" dirty="0">
                <a:solidFill>
                  <a:srgbClr val="820445"/>
                </a:solidFill>
                <a:latin typeface="TheSans B6 SemiBold"/>
                <a:ea typeface="DejaVu Sans"/>
              </a:rPr>
              <a:t>Refactoring-Oriented clone types</a:t>
            </a:r>
          </a:p>
          <a:p>
            <a:pPr marL="269865" indent="-268786">
              <a:spcAft>
                <a:spcPts val="567"/>
              </a:spcAft>
              <a:buClr>
                <a:srgbClr val="820445"/>
              </a:buClr>
              <a:buFont typeface="TheSans B4 SemiLight"/>
              <a:buChar char="&gt;"/>
            </a:pPr>
            <a:r>
              <a:rPr lang="en-US" sz="2400" b="1" spc="-1" dirty="0">
                <a:solidFill>
                  <a:srgbClr val="820445"/>
                </a:solidFill>
                <a:latin typeface="TheSans B6 SemiBold"/>
                <a:ea typeface="DejaVu Sans"/>
              </a:rPr>
              <a:t>T1R. </a:t>
            </a:r>
            <a:r>
              <a:rPr lang="en-US" sz="2400" spc="-1" dirty="0">
                <a:solidFill>
                  <a:srgbClr val="2A568F"/>
                </a:solidFill>
                <a:latin typeface="TheSans B4 SemiLight"/>
                <a:ea typeface="DejaVu Sans"/>
              </a:rPr>
              <a:t>Textually and functionally identical code fragments.</a:t>
            </a:r>
          </a:p>
          <a:p>
            <a:pPr marL="269865" indent="-268786">
              <a:spcAft>
                <a:spcPts val="567"/>
              </a:spcAft>
              <a:buClr>
                <a:srgbClr val="820445"/>
              </a:buClr>
              <a:buFont typeface="TheSans B4 SemiLight"/>
              <a:buChar char="&gt;"/>
            </a:pPr>
            <a:r>
              <a:rPr lang="en-US" sz="2400" b="1" spc="-1" dirty="0">
                <a:solidFill>
                  <a:srgbClr val="820445"/>
                </a:solidFill>
                <a:latin typeface="TheSans B6 SemiBold"/>
                <a:ea typeface="DejaVu Sans"/>
              </a:rPr>
              <a:t>T2R. </a:t>
            </a:r>
            <a:r>
              <a:rPr lang="en-US" sz="2400" spc="-1" dirty="0">
                <a:solidFill>
                  <a:srgbClr val="2A568F"/>
                </a:solidFill>
                <a:latin typeface="TheSans B4 SemiLight"/>
                <a:ea typeface="DejaVu Sans"/>
              </a:rPr>
              <a:t>Allow change in controlled features of a codebase. Refactoring opportunities for these controlled features are known. </a:t>
            </a:r>
          </a:p>
          <a:p>
            <a:pPr marL="269865" indent="-268786">
              <a:spcAft>
                <a:spcPts val="567"/>
              </a:spcAft>
              <a:buClr>
                <a:srgbClr val="820445"/>
              </a:buClr>
              <a:buFont typeface="TheSans B4 SemiLight"/>
              <a:buChar char="&gt;"/>
            </a:pPr>
            <a:r>
              <a:rPr lang="en-US" sz="2400" b="1" spc="-1" dirty="0">
                <a:solidFill>
                  <a:srgbClr val="820445"/>
                </a:solidFill>
                <a:latin typeface="TheSans B6 SemiBold"/>
                <a:ea typeface="DejaVu Sans"/>
              </a:rPr>
              <a:t>T3R. </a:t>
            </a:r>
            <a:r>
              <a:rPr lang="en-US" sz="2400" spc="-1" dirty="0">
                <a:solidFill>
                  <a:srgbClr val="2A568F"/>
                </a:solidFill>
                <a:latin typeface="TheSans B4 SemiLight"/>
                <a:ea typeface="DejaVu Sans"/>
              </a:rPr>
              <a:t>Allows a gap of different statements between clones, constrained by a threshold.</a:t>
            </a:r>
          </a:p>
          <a:p>
            <a:pPr marL="269865" indent="-268786">
              <a:spcAft>
                <a:spcPts val="567"/>
              </a:spcAft>
              <a:buClr>
                <a:srgbClr val="820445"/>
              </a:buClr>
              <a:buFont typeface="TheSans B4 SemiLight"/>
              <a:buChar char="&gt;"/>
            </a:pPr>
            <a:endParaRPr lang="en-US" sz="2400" spc="-1" dirty="0">
              <a:solidFill>
                <a:srgbClr val="2A568F"/>
              </a:solidFill>
              <a:latin typeface="TheSans B4 SemiLight"/>
              <a:ea typeface="DejaVu Sans"/>
            </a:endParaRPr>
          </a:p>
          <a:p>
            <a:pPr marL="269865" indent="-268786">
              <a:spcAft>
                <a:spcPts val="567"/>
              </a:spcAft>
              <a:buClr>
                <a:srgbClr val="820445"/>
              </a:buClr>
              <a:buFont typeface="TheSans B4 SemiLight"/>
              <a:buChar char="&gt;"/>
            </a:pPr>
            <a:r>
              <a:rPr lang="en-US" sz="2400" spc="-1" dirty="0">
                <a:solidFill>
                  <a:srgbClr val="2A568F"/>
                </a:solidFill>
                <a:latin typeface="TheSans B4 SemiLight"/>
                <a:ea typeface="DejaVu Sans"/>
              </a:rPr>
              <a:t>Refactoring oriented clone types take about </a:t>
            </a:r>
            <a:r>
              <a:rPr lang="en-US" sz="2400" b="1" spc="-1" dirty="0">
                <a:solidFill>
                  <a:srgbClr val="2A568F"/>
                </a:solidFill>
                <a:latin typeface="TheSans B4 SemiLight"/>
                <a:ea typeface="DejaVu Sans"/>
              </a:rPr>
              <a:t>5</a:t>
            </a:r>
            <a:r>
              <a:rPr lang="en-US" sz="2400" spc="-1" dirty="0">
                <a:solidFill>
                  <a:srgbClr val="2A568F"/>
                </a:solidFill>
                <a:latin typeface="TheSans B4 SemiLight"/>
                <a:ea typeface="DejaVu Sans"/>
              </a:rPr>
              <a:t> times as long to detect and yield fewer clones.</a:t>
            </a:r>
          </a:p>
          <a:p>
            <a:pPr marL="269865" indent="-268786">
              <a:spcAft>
                <a:spcPts val="567"/>
              </a:spcAft>
              <a:buClr>
                <a:srgbClr val="820445"/>
              </a:buClr>
              <a:buFont typeface="TheSans B4 SemiLight"/>
              <a:buChar char="&gt;"/>
            </a:pPr>
            <a:r>
              <a:rPr lang="en-US" sz="2400" spc="-1" dirty="0">
                <a:solidFill>
                  <a:srgbClr val="2A568F"/>
                </a:solidFill>
                <a:latin typeface="TheSans B4 SemiLight"/>
                <a:ea typeface="DejaVu Sans"/>
              </a:rPr>
              <a:t>Almost half of all clones are in the </a:t>
            </a:r>
            <a:r>
              <a:rPr lang="en-US" sz="2400" b="1" spc="-1" dirty="0">
                <a:solidFill>
                  <a:srgbClr val="2A568F"/>
                </a:solidFill>
                <a:latin typeface="TheSans B4 SemiLight"/>
                <a:ea typeface="DejaVu Sans"/>
              </a:rPr>
              <a:t>same class/method</a:t>
            </a:r>
            <a:r>
              <a:rPr lang="en-US" sz="2400" spc="-1" dirty="0">
                <a:solidFill>
                  <a:srgbClr val="2A568F"/>
                </a:solidFill>
                <a:latin typeface="TheSans B4 SemiLight"/>
                <a:ea typeface="DejaVu Sans"/>
              </a:rPr>
              <a:t>, about 35% is </a:t>
            </a:r>
            <a:r>
              <a:rPr lang="en-US" sz="2400" b="1" spc="-1" dirty="0">
                <a:solidFill>
                  <a:srgbClr val="2A568F"/>
                </a:solidFill>
                <a:latin typeface="TheSans B4 SemiLight"/>
                <a:ea typeface="DejaVu Sans"/>
              </a:rPr>
              <a:t>unrelated</a:t>
            </a:r>
            <a:r>
              <a:rPr lang="en-US" sz="2400" spc="-1" dirty="0">
                <a:solidFill>
                  <a:srgbClr val="2A568F"/>
                </a:solidFill>
                <a:latin typeface="TheSans B4 SemiLight"/>
                <a:ea typeface="DejaVu Sans"/>
              </a:rPr>
              <a:t>.</a:t>
            </a:r>
          </a:p>
          <a:p>
            <a:pPr marL="269865" indent="-268786">
              <a:spcAft>
                <a:spcPts val="567"/>
              </a:spcAft>
              <a:buClr>
                <a:srgbClr val="820445"/>
              </a:buClr>
              <a:buFont typeface="TheSans B4 SemiLight"/>
              <a:buChar char="&gt;"/>
            </a:pPr>
            <a:r>
              <a:rPr lang="en-US" sz="2400" spc="-1" dirty="0">
                <a:solidFill>
                  <a:srgbClr val="2A568F"/>
                </a:solidFill>
                <a:latin typeface="TheSans B4 SemiLight"/>
                <a:ea typeface="DejaVu Sans"/>
              </a:rPr>
              <a:t>About </a:t>
            </a:r>
            <a:r>
              <a:rPr lang="en-US" sz="2400" b="1" spc="-1" dirty="0">
                <a:solidFill>
                  <a:srgbClr val="2A568F"/>
                </a:solidFill>
                <a:latin typeface="TheSans B4 SemiLight"/>
                <a:ea typeface="DejaVu Sans"/>
              </a:rPr>
              <a:t>80%</a:t>
            </a:r>
            <a:r>
              <a:rPr lang="en-US" sz="2400" spc="-1" dirty="0">
                <a:solidFill>
                  <a:srgbClr val="2A568F"/>
                </a:solidFill>
                <a:latin typeface="TheSans B4 SemiLight"/>
                <a:ea typeface="DejaVu Sans"/>
              </a:rPr>
              <a:t> of clones is found in </a:t>
            </a:r>
            <a:r>
              <a:rPr lang="en-US" sz="2400" b="1" spc="-1" dirty="0">
                <a:solidFill>
                  <a:srgbClr val="2A568F"/>
                </a:solidFill>
                <a:latin typeface="TheSans B4 SemiLight"/>
                <a:ea typeface="DejaVu Sans"/>
              </a:rPr>
              <a:t>methods</a:t>
            </a:r>
            <a:r>
              <a:rPr lang="en-US" sz="2400" spc="-1" dirty="0">
                <a:solidFill>
                  <a:srgbClr val="2A568F"/>
                </a:solidFill>
                <a:latin typeface="TheSans B4 SemiLight"/>
                <a:ea typeface="DejaVu Sans"/>
              </a:rPr>
              <a:t>.</a:t>
            </a:r>
          </a:p>
          <a:p>
            <a:pPr marL="269865" indent="-268786">
              <a:spcAft>
                <a:spcPts val="567"/>
              </a:spcAft>
              <a:buClr>
                <a:srgbClr val="820445"/>
              </a:buClr>
              <a:buFont typeface="TheSans B4 SemiLight"/>
              <a:buChar char="&gt;"/>
            </a:pPr>
            <a:endParaRPr lang="en-US" sz="2400" spc="-1" dirty="0">
              <a:solidFill>
                <a:srgbClr val="2A568F"/>
              </a:solidFill>
              <a:latin typeface="TheSans B4 SemiLight"/>
              <a:ea typeface="DejaVu Sans"/>
            </a:endParaRPr>
          </a:p>
          <a:p>
            <a:pPr marL="269865" indent="-268786">
              <a:spcAft>
                <a:spcPts val="567"/>
              </a:spcAft>
              <a:buClr>
                <a:srgbClr val="820445"/>
              </a:buClr>
              <a:buFont typeface="TheSans B4 SemiLight"/>
              <a:buChar char="&gt;"/>
            </a:pPr>
            <a:r>
              <a:rPr lang="en-US" sz="2400" spc="-1" dirty="0">
                <a:solidFill>
                  <a:srgbClr val="2A568F"/>
                </a:solidFill>
                <a:latin typeface="TheSans B4 SemiLight"/>
                <a:ea typeface="DejaVu Sans"/>
              </a:rPr>
              <a:t>Applying </a:t>
            </a:r>
            <a:r>
              <a:rPr lang="en-US" sz="2400" spc="-1" dirty="0" err="1">
                <a:solidFill>
                  <a:srgbClr val="2A568F"/>
                </a:solidFill>
                <a:latin typeface="TheSans B4 SemiLight"/>
                <a:ea typeface="DejaVu Sans"/>
              </a:rPr>
              <a:t>refactorings</a:t>
            </a:r>
            <a:r>
              <a:rPr lang="en-US" sz="2400" spc="-1" dirty="0">
                <a:solidFill>
                  <a:srgbClr val="2A568F"/>
                </a:solidFill>
                <a:latin typeface="TheSans B4 SemiLight"/>
                <a:ea typeface="DejaVu Sans"/>
              </a:rPr>
              <a:t> will be a goldmine for threshold related information.</a:t>
            </a:r>
          </a:p>
          <a:p>
            <a:pPr marL="1079">
              <a:spcAft>
                <a:spcPts val="567"/>
              </a:spcAft>
              <a:buClr>
                <a:srgbClr val="820445"/>
              </a:buClr>
            </a:pPr>
            <a:endParaRPr lang="en-US" sz="2400" spc="-1" dirty="0">
              <a:solidFill>
                <a:srgbClr val="2A568F"/>
              </a:solidFill>
              <a:latin typeface="TheSans B4 SemiLight"/>
              <a:ea typeface="DejaVu Sans"/>
            </a:endParaRPr>
          </a:p>
          <a:p>
            <a:pPr marL="269865" indent="-268786">
              <a:spcAft>
                <a:spcPts val="567"/>
              </a:spcAft>
              <a:buClr>
                <a:srgbClr val="820445"/>
              </a:buClr>
              <a:buFont typeface="TheSans B4 SemiLight"/>
              <a:buChar char="&gt;"/>
            </a:pPr>
            <a:endParaRPr lang="en-US" sz="2400" spc="-1" dirty="0">
              <a:solidFill>
                <a:srgbClr val="2A568F"/>
              </a:solidFill>
              <a:latin typeface="TheSans B4 SemiLight"/>
              <a:ea typeface="DejaVu Sans"/>
            </a:endParaRPr>
          </a:p>
          <a:p>
            <a:pPr marL="269865" indent="-268786">
              <a:spcAft>
                <a:spcPts val="567"/>
              </a:spcAft>
              <a:buClr>
                <a:srgbClr val="820445"/>
              </a:buClr>
              <a:buFont typeface="TheSans B4 SemiLight"/>
              <a:buChar char="&gt;"/>
            </a:pPr>
            <a:endParaRPr lang="en-US" sz="2400" spc="-1" dirty="0">
              <a:solidFill>
                <a:srgbClr val="2A568F"/>
              </a:solidFill>
              <a:latin typeface="TheSans B4 SemiLight"/>
              <a:ea typeface="DejaVu Sans"/>
            </a:endParaRPr>
          </a:p>
        </p:txBody>
      </p:sp>
    </p:spTree>
    <p:extLst>
      <p:ext uri="{BB962C8B-B14F-4D97-AF65-F5344CB8AC3E}">
        <p14:creationId xmlns:p14="http://schemas.microsoft.com/office/powerpoint/2010/main" val="1417119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CustomShape 1"/>
          <p:cNvSpPr/>
          <p:nvPr/>
        </p:nvSpPr>
        <p:spPr>
          <a:xfrm>
            <a:off x="0" y="465149"/>
            <a:ext cx="12192000" cy="5599585"/>
          </a:xfrm>
          <a:prstGeom prst="rect">
            <a:avLst/>
          </a:prstGeom>
          <a:noFill/>
          <a:ln>
            <a:noFill/>
          </a:ln>
        </p:spPr>
        <p:style>
          <a:lnRef idx="0">
            <a:scrgbClr r="0" g="0" b="0"/>
          </a:lnRef>
          <a:fillRef idx="0">
            <a:scrgbClr r="0" g="0" b="0"/>
          </a:fillRef>
          <a:effectRef idx="0">
            <a:scrgbClr r="0" g="0" b="0"/>
          </a:effectRef>
          <a:fontRef idx="minor"/>
        </p:style>
        <p:txBody>
          <a:bodyPr wrap="square" lIns="89953" tIns="44977" rIns="89953" bIns="44977">
            <a:spAutoFit/>
          </a:bodyPr>
          <a:lstStyle/>
          <a:p>
            <a:pPr algn="ctr"/>
            <a:r>
              <a:rPr lang="en-US" sz="6000" b="1" strike="noStrike" spc="-1" dirty="0">
                <a:solidFill>
                  <a:srgbClr val="820445"/>
                </a:solidFill>
                <a:latin typeface="TheSans B6 SemiBold"/>
                <a:ea typeface="DejaVu Sans"/>
              </a:rPr>
              <a:t>RQ1.</a:t>
            </a:r>
            <a:endParaRPr lang="en-US" sz="6000" b="1" strike="noStrike" spc="-1" dirty="0">
              <a:latin typeface="Arial"/>
            </a:endParaRPr>
          </a:p>
          <a:p>
            <a:pPr algn="ctr">
              <a:lnSpc>
                <a:spcPct val="100000"/>
              </a:lnSpc>
            </a:pPr>
            <a:r>
              <a:rPr lang="en-US" sz="4400" i="1" spc="-1" dirty="0">
                <a:solidFill>
                  <a:srgbClr val="2A568F"/>
                </a:solidFill>
                <a:latin typeface="Arial"/>
              </a:rPr>
              <a:t>How can we define clone types such that they </a:t>
            </a:r>
            <a:r>
              <a:rPr lang="en-US" sz="4400" b="1" i="1" spc="-1" dirty="0">
                <a:solidFill>
                  <a:srgbClr val="2A568F"/>
                </a:solidFill>
                <a:latin typeface="Arial"/>
              </a:rPr>
              <a:t>can</a:t>
            </a:r>
            <a:r>
              <a:rPr lang="en-US" sz="4400" i="1" spc="-1" dirty="0">
                <a:solidFill>
                  <a:srgbClr val="2A568F"/>
                </a:solidFill>
                <a:latin typeface="Arial"/>
              </a:rPr>
              <a:t> be automatically refactored?</a:t>
            </a:r>
          </a:p>
          <a:p>
            <a:pPr algn="ctr">
              <a:lnSpc>
                <a:spcPct val="100000"/>
              </a:lnSpc>
            </a:pPr>
            <a:endParaRPr lang="en-US" sz="5997" spc="-1" dirty="0">
              <a:latin typeface="Arial"/>
            </a:endParaRPr>
          </a:p>
          <a:p>
            <a:pPr algn="ctr"/>
            <a:r>
              <a:rPr lang="en-US" sz="5400" b="1" strike="noStrike" spc="-1" dirty="0">
                <a:solidFill>
                  <a:srgbClr val="820445"/>
                </a:solidFill>
                <a:latin typeface="TheSans B6 SemiBold"/>
                <a:ea typeface="DejaVu Sans"/>
              </a:rPr>
              <a:t>RQ2.</a:t>
            </a:r>
            <a:endParaRPr lang="en-US" sz="5997" b="1" spc="-1" dirty="0">
              <a:latin typeface="Arial"/>
            </a:endParaRPr>
          </a:p>
          <a:p>
            <a:pPr algn="ctr">
              <a:lnSpc>
                <a:spcPct val="100000"/>
              </a:lnSpc>
            </a:pPr>
            <a:r>
              <a:rPr lang="en-US" sz="4400" i="1" spc="-1" dirty="0">
                <a:solidFill>
                  <a:srgbClr val="2A568F"/>
                </a:solidFill>
                <a:latin typeface="Arial"/>
              </a:rPr>
              <a:t>What are the discriminating factors to decide when a clone </a:t>
            </a:r>
            <a:r>
              <a:rPr lang="en-US" sz="4400" b="1" i="1" spc="-1" dirty="0">
                <a:solidFill>
                  <a:srgbClr val="2A568F"/>
                </a:solidFill>
                <a:latin typeface="Arial"/>
              </a:rPr>
              <a:t>should</a:t>
            </a:r>
            <a:r>
              <a:rPr lang="en-US" sz="4400" i="1" spc="-1" dirty="0">
                <a:solidFill>
                  <a:srgbClr val="2A568F"/>
                </a:solidFill>
                <a:latin typeface="Arial"/>
              </a:rPr>
              <a:t> be refactored?</a:t>
            </a:r>
            <a:endParaRPr lang="en-US" sz="4400" spc="-1" dirty="0">
              <a:latin typeface="Arial"/>
            </a:endParaRPr>
          </a:p>
        </p:txBody>
      </p:sp>
    </p:spTree>
    <p:extLst>
      <p:ext uri="{BB962C8B-B14F-4D97-AF65-F5344CB8AC3E}">
        <p14:creationId xmlns:p14="http://schemas.microsoft.com/office/powerpoint/2010/main" val="2129837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Clone types</a:t>
            </a:r>
            <a:endParaRPr lang="en-US" sz="2399" spc="-1">
              <a:latin typeface="Arial"/>
            </a:endParaRPr>
          </a:p>
        </p:txBody>
      </p:sp>
      <p:sp>
        <p:nvSpPr>
          <p:cNvPr id="726" name="CustomShape 2"/>
          <p:cNvSpPr/>
          <p:nvPr/>
        </p:nvSpPr>
        <p:spPr>
          <a:xfrm>
            <a:off x="863910" y="1601152"/>
            <a:ext cx="10366921" cy="4496578"/>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69865" indent="-268786">
              <a:lnSpc>
                <a:spcPts val="2400"/>
              </a:lnSpc>
              <a:spcAft>
                <a:spcPts val="567"/>
              </a:spcAft>
              <a:buClr>
                <a:srgbClr val="820445"/>
              </a:buClr>
              <a:buFont typeface="TheSans B4 SemiLight"/>
              <a:buChar char="&gt;"/>
            </a:pPr>
            <a:endParaRPr lang="en-US" sz="2400" b="1" spc="-1" dirty="0">
              <a:solidFill>
                <a:srgbClr val="820445"/>
              </a:solidFill>
              <a:latin typeface="TheSans B6 SemiBold"/>
              <a:ea typeface="DejaVu Sans"/>
            </a:endParaRPr>
          </a:p>
          <a:p>
            <a:pPr marL="269865" indent="-268786">
              <a:spcAft>
                <a:spcPts val="567"/>
              </a:spcAft>
              <a:buClr>
                <a:srgbClr val="820445"/>
              </a:buClr>
              <a:buFont typeface="TheSans B4 SemiLight"/>
              <a:buChar char="&gt;"/>
            </a:pPr>
            <a:r>
              <a:rPr lang="en-US" sz="2400" b="1" spc="-1" dirty="0">
                <a:solidFill>
                  <a:srgbClr val="820445"/>
                </a:solidFill>
                <a:latin typeface="TheSans B6 SemiBold"/>
                <a:ea typeface="DejaVu Sans"/>
              </a:rPr>
              <a:t>Type 1. </a:t>
            </a:r>
            <a:r>
              <a:rPr lang="en-US" sz="2400" spc="-1" dirty="0">
                <a:solidFill>
                  <a:srgbClr val="2A568F"/>
                </a:solidFill>
                <a:latin typeface="TheSans B4 SemiLight"/>
                <a:ea typeface="DejaVu Sans"/>
              </a:rPr>
              <a:t>Identical code fragments except for variations in whitespace (may be also variations in layout) and comments.</a:t>
            </a:r>
          </a:p>
        </p:txBody>
      </p:sp>
      <p:sp>
        <p:nvSpPr>
          <p:cNvPr id="727" name="CustomShape 3"/>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a:solidFill>
                  <a:srgbClr val="A4A38F"/>
                </a:solidFill>
                <a:latin typeface="TheSans B4 SemiLight"/>
                <a:ea typeface="DejaVu Sans"/>
              </a:rPr>
              <a:t>How can we automatically refactor different types of clones?</a:t>
            </a:r>
            <a:endParaRPr lang="en-US" sz="2099" spc="-1">
              <a:latin typeface="Arial"/>
            </a:endParaRPr>
          </a:p>
        </p:txBody>
      </p:sp>
    </p:spTree>
    <p:extLst>
      <p:ext uri="{BB962C8B-B14F-4D97-AF65-F5344CB8AC3E}">
        <p14:creationId xmlns:p14="http://schemas.microsoft.com/office/powerpoint/2010/main" val="3872698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Shortcomings type 1</a:t>
            </a:r>
            <a:endParaRPr lang="en-US" sz="2399" spc="-1">
              <a:latin typeface="Arial"/>
            </a:endParaRPr>
          </a:p>
        </p:txBody>
      </p:sp>
      <p:sp>
        <p:nvSpPr>
          <p:cNvPr id="730" name="CustomShape 2"/>
          <p:cNvSpPr/>
          <p:nvPr/>
        </p:nvSpPr>
        <p:spPr>
          <a:xfrm>
            <a:off x="859592" y="757751"/>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dirty="0">
                <a:solidFill>
                  <a:srgbClr val="A4A38F"/>
                </a:solidFill>
                <a:latin typeface="TheSans B4 SemiLight"/>
                <a:ea typeface="DejaVu Sans"/>
              </a:rPr>
              <a:t>Textually equal code fragments</a:t>
            </a:r>
            <a:endParaRPr lang="en-US" sz="2099" spc="-1" dirty="0">
              <a:latin typeface="Arial"/>
            </a:endParaRPr>
          </a:p>
        </p:txBody>
      </p:sp>
      <p:pic>
        <p:nvPicPr>
          <p:cNvPr id="3" name="Picture 2">
            <a:extLst>
              <a:ext uri="{FF2B5EF4-FFF2-40B4-BE49-F238E27FC236}">
                <a16:creationId xmlns:a16="http://schemas.microsoft.com/office/drawing/2014/main" id="{5FBCEE69-9FCA-4441-8034-9153D53E99DA}"/>
              </a:ext>
            </a:extLst>
          </p:cNvPr>
          <p:cNvPicPr>
            <a:picLocks noChangeAspect="1"/>
          </p:cNvPicPr>
          <p:nvPr/>
        </p:nvPicPr>
        <p:blipFill>
          <a:blip r:embed="rId3"/>
          <a:stretch>
            <a:fillRect/>
          </a:stretch>
        </p:blipFill>
        <p:spPr>
          <a:xfrm>
            <a:off x="1357568" y="1999807"/>
            <a:ext cx="9275962" cy="3486594"/>
          </a:xfrm>
          <a:prstGeom prst="rect">
            <a:avLst/>
          </a:prstGeom>
        </p:spPr>
      </p:pic>
    </p:spTree>
    <p:extLst>
      <p:ext uri="{BB962C8B-B14F-4D97-AF65-F5344CB8AC3E}">
        <p14:creationId xmlns:p14="http://schemas.microsoft.com/office/powerpoint/2010/main" val="2061497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8"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Shortcomings type 1</a:t>
            </a:r>
            <a:endParaRPr lang="en-US" sz="2399" spc="-1">
              <a:latin typeface="Arial"/>
            </a:endParaRPr>
          </a:p>
        </p:txBody>
      </p:sp>
      <p:sp>
        <p:nvSpPr>
          <p:cNvPr id="730" name="CustomShape 2"/>
          <p:cNvSpPr/>
          <p:nvPr/>
        </p:nvSpPr>
        <p:spPr>
          <a:xfrm>
            <a:off x="859592" y="757751"/>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dirty="0">
                <a:solidFill>
                  <a:srgbClr val="A4A38F"/>
                </a:solidFill>
                <a:latin typeface="TheSans B4 SemiLight"/>
                <a:ea typeface="DejaVu Sans"/>
              </a:rPr>
              <a:t>Textually equal code fragments</a:t>
            </a:r>
            <a:endParaRPr lang="en-US" sz="2099" spc="-1" dirty="0">
              <a:latin typeface="Arial"/>
            </a:endParaRPr>
          </a:p>
        </p:txBody>
      </p:sp>
      <p:pic>
        <p:nvPicPr>
          <p:cNvPr id="3" name="Picture 2">
            <a:extLst>
              <a:ext uri="{FF2B5EF4-FFF2-40B4-BE49-F238E27FC236}">
                <a16:creationId xmlns:a16="http://schemas.microsoft.com/office/drawing/2014/main" id="{5FBCEE69-9FCA-4441-8034-9153D53E99DA}"/>
              </a:ext>
            </a:extLst>
          </p:cNvPr>
          <p:cNvPicPr>
            <a:picLocks noChangeAspect="1"/>
          </p:cNvPicPr>
          <p:nvPr/>
        </p:nvPicPr>
        <p:blipFill>
          <a:blip r:embed="rId3"/>
          <a:stretch>
            <a:fillRect/>
          </a:stretch>
        </p:blipFill>
        <p:spPr>
          <a:xfrm>
            <a:off x="1357568" y="1999807"/>
            <a:ext cx="9275962" cy="3486594"/>
          </a:xfrm>
          <a:prstGeom prst="rect">
            <a:avLst/>
          </a:prstGeom>
        </p:spPr>
      </p:pic>
      <p:sp>
        <p:nvSpPr>
          <p:cNvPr id="4" name="Oval 3">
            <a:extLst>
              <a:ext uri="{FF2B5EF4-FFF2-40B4-BE49-F238E27FC236}">
                <a16:creationId xmlns:a16="http://schemas.microsoft.com/office/drawing/2014/main" id="{10823D2C-36DA-184E-A275-D8AD003378B1}"/>
              </a:ext>
            </a:extLst>
          </p:cNvPr>
          <p:cNvSpPr/>
          <p:nvPr/>
        </p:nvSpPr>
        <p:spPr>
          <a:xfrm>
            <a:off x="4271463" y="3273936"/>
            <a:ext cx="709779" cy="2813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7DD11A2-AE97-9B4C-9841-4E8FCAA34DA6}"/>
              </a:ext>
            </a:extLst>
          </p:cNvPr>
          <p:cNvSpPr/>
          <p:nvPr/>
        </p:nvSpPr>
        <p:spPr>
          <a:xfrm>
            <a:off x="4271462" y="2355518"/>
            <a:ext cx="754541" cy="3621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7D9BA3-BFF6-CD49-ABD8-5A7BBFA666AE}"/>
              </a:ext>
            </a:extLst>
          </p:cNvPr>
          <p:cNvSpPr/>
          <p:nvPr/>
        </p:nvSpPr>
        <p:spPr>
          <a:xfrm>
            <a:off x="8957496" y="3233561"/>
            <a:ext cx="754541" cy="3621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E891434-BBB9-F649-8808-6761B787A4EE}"/>
              </a:ext>
            </a:extLst>
          </p:cNvPr>
          <p:cNvSpPr/>
          <p:nvPr/>
        </p:nvSpPr>
        <p:spPr>
          <a:xfrm>
            <a:off x="8886092" y="2355518"/>
            <a:ext cx="1747438" cy="3621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FF8353E7-4DBA-6B43-8F97-7E1A53478CA0}"/>
              </a:ext>
            </a:extLst>
          </p:cNvPr>
          <p:cNvCxnSpPr/>
          <p:nvPr/>
        </p:nvCxnSpPr>
        <p:spPr>
          <a:xfrm flipV="1">
            <a:off x="4635944" y="2762383"/>
            <a:ext cx="0" cy="4711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0043AE6-93F4-6D4E-BD5E-1A333B5ED37B}"/>
              </a:ext>
            </a:extLst>
          </p:cNvPr>
          <p:cNvCxnSpPr>
            <a:cxnSpLocks/>
          </p:cNvCxnSpPr>
          <p:nvPr/>
        </p:nvCxnSpPr>
        <p:spPr>
          <a:xfrm flipV="1">
            <a:off x="9315584" y="2762383"/>
            <a:ext cx="396453" cy="42641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158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Type 1R clones</a:t>
            </a:r>
            <a:endParaRPr lang="en-US" sz="2399" spc="-1">
              <a:latin typeface="Arial"/>
            </a:endParaRPr>
          </a:p>
        </p:txBody>
      </p:sp>
      <p:sp>
        <p:nvSpPr>
          <p:cNvPr id="732" name="CustomShape 2"/>
          <p:cNvSpPr/>
          <p:nvPr/>
        </p:nvSpPr>
        <p:spPr>
          <a:xfrm>
            <a:off x="863910" y="1601152"/>
            <a:ext cx="10366921" cy="4496578"/>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69865" indent="-268786">
              <a:lnSpc>
                <a:spcPts val="2400"/>
              </a:lnSpc>
              <a:spcAft>
                <a:spcPts val="567"/>
              </a:spcAft>
              <a:buClr>
                <a:srgbClr val="820445"/>
              </a:buClr>
              <a:buFont typeface="TheSans B4 SemiLight"/>
              <a:buChar char="&gt;"/>
            </a:pPr>
            <a:r>
              <a:rPr lang="en-US" sz="1799" spc="-1">
                <a:solidFill>
                  <a:srgbClr val="2A568F"/>
                </a:solidFill>
                <a:latin typeface="TheSans B4 SemiLight"/>
                <a:ea typeface="DejaVu Sans"/>
              </a:rPr>
              <a:t>Compare fully qualified identifier (FQI) of:</a:t>
            </a:r>
            <a:endParaRPr lang="en-US" sz="1799" spc="-1">
              <a:latin typeface="Arial"/>
            </a:endParaRPr>
          </a:p>
          <a:p>
            <a:pPr marL="863568" lvl="1" indent="-323118">
              <a:spcBef>
                <a:spcPts val="1133"/>
              </a:spcBef>
              <a:buClr>
                <a:srgbClr val="000000"/>
              </a:buClr>
              <a:buSzPct val="75000"/>
              <a:buFont typeface="Symbol"/>
              <a:buChar char=""/>
            </a:pPr>
            <a:r>
              <a:rPr lang="en-US" sz="1799" spc="-1">
                <a:solidFill>
                  <a:srgbClr val="2A568F"/>
                </a:solidFill>
                <a:latin typeface="TheSans B4 SemiLight"/>
                <a:ea typeface="DejaVu Sans"/>
              </a:rPr>
              <a:t>Type references </a:t>
            </a:r>
            <a:endParaRPr lang="en-US" sz="1799" spc="-1">
              <a:latin typeface="Arial"/>
            </a:endParaRPr>
          </a:p>
          <a:p>
            <a:pPr marL="2590704" lvl="5" indent="-215172">
              <a:spcBef>
                <a:spcPts val="283"/>
              </a:spcBef>
              <a:buClr>
                <a:srgbClr val="000000"/>
              </a:buClr>
              <a:buSzPct val="45000"/>
              <a:buFont typeface="Wingdings" charset="2"/>
              <a:buChar char=""/>
            </a:pPr>
            <a:r>
              <a:rPr lang="en-US" sz="1799" spc="-1">
                <a:solidFill>
                  <a:srgbClr val="2A568F"/>
                </a:solidFill>
                <a:latin typeface="TheSans B4 SemiLight"/>
                <a:ea typeface="DejaVu Sans"/>
              </a:rPr>
              <a:t>Apple → com.sb.Apple</a:t>
            </a:r>
            <a:endParaRPr lang="en-US" sz="1799" spc="-1">
              <a:latin typeface="Arial"/>
            </a:endParaRPr>
          </a:p>
          <a:p>
            <a:pPr marL="863568" lvl="1" indent="-323118">
              <a:spcBef>
                <a:spcPts val="1133"/>
              </a:spcBef>
              <a:buClr>
                <a:srgbClr val="000000"/>
              </a:buClr>
              <a:buSzPct val="75000"/>
              <a:buFont typeface="Symbol"/>
              <a:buChar char=""/>
            </a:pPr>
            <a:r>
              <a:rPr lang="en-US" sz="1799" spc="-1">
                <a:solidFill>
                  <a:srgbClr val="2A568F"/>
                </a:solidFill>
                <a:latin typeface="TheSans B4 SemiLight"/>
                <a:ea typeface="DejaVu Sans"/>
              </a:rPr>
              <a:t>Method signatures </a:t>
            </a:r>
            <a:endParaRPr lang="en-US" sz="1799" spc="-1">
              <a:latin typeface="Arial"/>
            </a:endParaRPr>
          </a:p>
          <a:p>
            <a:pPr marL="2590704" lvl="5" indent="-215172">
              <a:spcBef>
                <a:spcPts val="283"/>
              </a:spcBef>
              <a:buClr>
                <a:srgbClr val="000000"/>
              </a:buClr>
              <a:buSzPct val="45000"/>
              <a:buFont typeface="Wingdings" charset="2"/>
              <a:buChar char=""/>
            </a:pPr>
            <a:r>
              <a:rPr lang="en-US" sz="1799" spc="-1">
                <a:solidFill>
                  <a:srgbClr val="2A568F"/>
                </a:solidFill>
                <a:latin typeface="TheSans B4 SemiLight"/>
                <a:ea typeface="DejaVu Sans"/>
              </a:rPr>
              <a:t>eat(apple) → com.sb.Waste com.sb.EatController.eat(com.sb.Apple)</a:t>
            </a:r>
            <a:endParaRPr lang="en-US" sz="1799" spc="-1">
              <a:latin typeface="Arial"/>
            </a:endParaRPr>
          </a:p>
          <a:p>
            <a:pPr marL="269865" indent="-268786">
              <a:spcBef>
                <a:spcPts val="1416"/>
              </a:spcBef>
              <a:buClr>
                <a:srgbClr val="820445"/>
              </a:buClr>
              <a:buFont typeface="TheSans B4 SemiLight"/>
              <a:buChar char="&gt;"/>
            </a:pPr>
            <a:r>
              <a:rPr lang="en-US" sz="1799" spc="-1">
                <a:solidFill>
                  <a:srgbClr val="2A568F"/>
                </a:solidFill>
                <a:latin typeface="TheSans B4 SemiLight"/>
                <a:ea typeface="DejaVu Sans"/>
              </a:rPr>
              <a:t>Compare FQI of the types of variables</a:t>
            </a:r>
            <a:endParaRPr lang="en-US" sz="1799" spc="-1">
              <a:latin typeface="Arial"/>
            </a:endParaRPr>
          </a:p>
          <a:p>
            <a:pPr marL="2590704" lvl="5" indent="-215172">
              <a:spcBef>
                <a:spcPts val="283"/>
              </a:spcBef>
              <a:buClr>
                <a:srgbClr val="000000"/>
              </a:buClr>
              <a:buSzPct val="45000"/>
              <a:buFont typeface="Wingdings" charset="2"/>
              <a:buChar char=""/>
            </a:pPr>
            <a:r>
              <a:rPr lang="en-US" sz="1799" spc="-1">
                <a:solidFill>
                  <a:srgbClr val="2A568F"/>
                </a:solidFill>
                <a:latin typeface="TheSans B4 SemiLight"/>
                <a:ea typeface="DejaVu Sans"/>
              </a:rPr>
              <a:t>myApple → (com.sb.Apple)myApple</a:t>
            </a:r>
            <a:endParaRPr lang="en-US" sz="1799" spc="-1">
              <a:latin typeface="Arial"/>
            </a:endParaRPr>
          </a:p>
          <a:p>
            <a:pPr>
              <a:spcBef>
                <a:spcPts val="1133"/>
              </a:spcBef>
            </a:pPr>
            <a:endParaRPr lang="en-US" sz="1799" spc="-1">
              <a:latin typeface="Arial"/>
            </a:endParaRPr>
          </a:p>
        </p:txBody>
      </p:sp>
      <p:sp>
        <p:nvSpPr>
          <p:cNvPr id="733" name="CustomShape 3"/>
          <p:cNvSpPr/>
          <p:nvPr/>
        </p:nvSpPr>
        <p:spPr>
          <a:xfrm>
            <a:off x="855635" y="758111"/>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a:solidFill>
                  <a:srgbClr val="A4A38F"/>
                </a:solidFill>
                <a:latin typeface="TheSans B4 SemiLight"/>
                <a:ea typeface="DejaVu Sans"/>
              </a:rPr>
              <a:t>Functionally + textually equal code fragments </a:t>
            </a:r>
            <a:endParaRPr lang="en-US" sz="2099" spc="-1">
              <a:latin typeface="Arial"/>
            </a:endParaRPr>
          </a:p>
        </p:txBody>
      </p:sp>
    </p:spTree>
    <p:extLst>
      <p:ext uri="{BB962C8B-B14F-4D97-AF65-F5344CB8AC3E}">
        <p14:creationId xmlns:p14="http://schemas.microsoft.com/office/powerpoint/2010/main" val="210252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CustomShape 1"/>
          <p:cNvSpPr/>
          <p:nvPr/>
        </p:nvSpPr>
        <p:spPr>
          <a:xfrm>
            <a:off x="863910" y="361598"/>
            <a:ext cx="10366921"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800"/>
              </a:lnSpc>
            </a:pPr>
            <a:r>
              <a:rPr lang="en-US" sz="2399" spc="-1">
                <a:solidFill>
                  <a:srgbClr val="2A568F"/>
                </a:solidFill>
                <a:latin typeface="TheSans B6 SemiBold"/>
                <a:ea typeface="DejaVu Sans"/>
              </a:rPr>
              <a:t>Clone types</a:t>
            </a:r>
            <a:endParaRPr lang="en-US" sz="2399" spc="-1">
              <a:latin typeface="Arial"/>
            </a:endParaRPr>
          </a:p>
        </p:txBody>
      </p:sp>
      <p:sp>
        <p:nvSpPr>
          <p:cNvPr id="726" name="CustomShape 2"/>
          <p:cNvSpPr/>
          <p:nvPr/>
        </p:nvSpPr>
        <p:spPr>
          <a:xfrm>
            <a:off x="863910" y="1601152"/>
            <a:ext cx="10366921" cy="4496578"/>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69865" indent="-268786">
              <a:spcAft>
                <a:spcPts val="567"/>
              </a:spcAft>
              <a:buClr>
                <a:srgbClr val="820445"/>
              </a:buClr>
              <a:buFont typeface="TheSans B4 SemiLight"/>
              <a:buChar char="&gt;"/>
            </a:pPr>
            <a:endParaRPr lang="en-US" sz="2400" b="1" spc="-1" dirty="0">
              <a:solidFill>
                <a:srgbClr val="820445"/>
              </a:solidFill>
              <a:latin typeface="TheSans B6 SemiBold"/>
              <a:ea typeface="DejaVu Sans"/>
            </a:endParaRPr>
          </a:p>
          <a:p>
            <a:pPr marL="269865" indent="-268786">
              <a:spcAft>
                <a:spcPts val="567"/>
              </a:spcAft>
              <a:buClr>
                <a:srgbClr val="820445"/>
              </a:buClr>
              <a:buFont typeface="TheSans B4 SemiLight"/>
              <a:buChar char="&gt;"/>
            </a:pPr>
            <a:r>
              <a:rPr lang="en-US" sz="2400" b="1" spc="-1" dirty="0">
                <a:solidFill>
                  <a:srgbClr val="820445">
                    <a:alpha val="40000"/>
                  </a:srgbClr>
                </a:solidFill>
                <a:latin typeface="TheSans B6 SemiBold"/>
                <a:ea typeface="DejaVu Sans"/>
              </a:rPr>
              <a:t>Type 1.</a:t>
            </a:r>
            <a:r>
              <a:rPr lang="en-US" sz="2400" b="1" spc="-1" dirty="0">
                <a:solidFill>
                  <a:srgbClr val="820445"/>
                </a:solidFill>
                <a:latin typeface="TheSans B6 SemiBold"/>
                <a:ea typeface="DejaVu Sans"/>
              </a:rPr>
              <a:t> </a:t>
            </a:r>
            <a:r>
              <a:rPr lang="en-US" sz="2400" spc="-1" dirty="0">
                <a:solidFill>
                  <a:srgbClr val="2A568F">
                    <a:alpha val="40000"/>
                  </a:srgbClr>
                </a:solidFill>
                <a:latin typeface="TheSans B4 SemiLight"/>
                <a:ea typeface="DejaVu Sans"/>
              </a:rPr>
              <a:t>Identical code fragments except for variations in whitespace (may be also variations in layout) and comments.</a:t>
            </a:r>
          </a:p>
          <a:p>
            <a:pPr marL="269865" indent="-268786">
              <a:spcAft>
                <a:spcPts val="567"/>
              </a:spcAft>
              <a:buClr>
                <a:srgbClr val="820445"/>
              </a:buClr>
              <a:buFont typeface="TheSans B4 SemiLight"/>
              <a:buChar char="&gt;"/>
            </a:pPr>
            <a:endParaRPr lang="en-US" sz="2400" spc="-1" dirty="0">
              <a:latin typeface="Arial"/>
            </a:endParaRPr>
          </a:p>
          <a:p>
            <a:pPr marL="269865" indent="-268786">
              <a:spcAft>
                <a:spcPts val="567"/>
              </a:spcAft>
              <a:buClr>
                <a:srgbClr val="820445"/>
              </a:buClr>
              <a:buFont typeface="TheSans B4 SemiLight"/>
              <a:buChar char="&gt;"/>
            </a:pPr>
            <a:r>
              <a:rPr lang="en-US" sz="2400" b="1" spc="-1" dirty="0">
                <a:solidFill>
                  <a:srgbClr val="820445"/>
                </a:solidFill>
                <a:latin typeface="TheSans B6 SemiBold"/>
                <a:ea typeface="DejaVu Sans"/>
              </a:rPr>
              <a:t>Type 2. </a:t>
            </a:r>
            <a:r>
              <a:rPr lang="en-US" sz="2400" spc="-1" dirty="0">
                <a:solidFill>
                  <a:srgbClr val="2A568F"/>
                </a:solidFill>
                <a:latin typeface="TheSans B4 SemiLight"/>
                <a:ea typeface="DejaVu Sans"/>
              </a:rPr>
              <a:t>Structurally/syntactically identical fragments except for variations in identifiers, literals, types, layout and comments.</a:t>
            </a:r>
            <a:endParaRPr lang="en-US" sz="2400" spc="-1" dirty="0">
              <a:latin typeface="Arial"/>
            </a:endParaRPr>
          </a:p>
        </p:txBody>
      </p:sp>
      <p:sp>
        <p:nvSpPr>
          <p:cNvPr id="727" name="CustomShape 3"/>
          <p:cNvSpPr/>
          <p:nvPr/>
        </p:nvSpPr>
        <p:spPr>
          <a:xfrm>
            <a:off x="863550" y="757392"/>
            <a:ext cx="10367280" cy="394714"/>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ts val="2400"/>
              </a:lnSpc>
              <a:spcAft>
                <a:spcPts val="567"/>
              </a:spcAft>
            </a:pPr>
            <a:r>
              <a:rPr lang="en-US" sz="2099" spc="-1">
                <a:solidFill>
                  <a:srgbClr val="A4A38F"/>
                </a:solidFill>
                <a:latin typeface="TheSans B4 SemiLight"/>
                <a:ea typeface="DejaVu Sans"/>
              </a:rPr>
              <a:t>How can we automatically refactor different types of clones?</a:t>
            </a:r>
            <a:endParaRPr lang="en-US" sz="2099" spc="-1">
              <a:latin typeface="Arial"/>
            </a:endParaRPr>
          </a:p>
        </p:txBody>
      </p:sp>
    </p:spTree>
    <p:extLst>
      <p:ext uri="{BB962C8B-B14F-4D97-AF65-F5344CB8AC3E}">
        <p14:creationId xmlns:p14="http://schemas.microsoft.com/office/powerpoint/2010/main" val="1606411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2071</TotalTime>
  <Words>1563</Words>
  <Application>Microsoft Macintosh PowerPoint</Application>
  <PresentationFormat>Widescreen</PresentationFormat>
  <Paragraphs>244</Paragraphs>
  <Slides>35</Slides>
  <Notes>27</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Calibri</vt:lpstr>
      <vt:lpstr>Calibri Light</vt:lpstr>
      <vt:lpstr>DejaVu Sans</vt:lpstr>
      <vt:lpstr>Symbol</vt:lpstr>
      <vt:lpstr>TheSans B3 Light</vt:lpstr>
      <vt:lpstr>TheSans B4 SemiLight</vt:lpstr>
      <vt:lpstr>TheSans B6 SemiBold</vt:lpstr>
      <vt:lpstr>Times New Roman</vt:lpstr>
      <vt:lpstr>Wingdings</vt:lpstr>
      <vt:lpstr>Office Theme</vt:lpstr>
      <vt:lpstr>Towards Automated Refactoring of Code Clones in Object-Oriented Programming Languages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Automated Refactoring of Code Clones in Object-Oriented Programming Languages</dc:title>
  <dc:creator>Microsoft Office User</dc:creator>
  <cp:lastModifiedBy>Microsoft Office User</cp:lastModifiedBy>
  <cp:revision>30</cp:revision>
  <cp:lastPrinted>2019-07-05T20:04:43Z</cp:lastPrinted>
  <dcterms:created xsi:type="dcterms:W3CDTF">2019-07-04T09:33:31Z</dcterms:created>
  <dcterms:modified xsi:type="dcterms:W3CDTF">2019-07-05T20:04:46Z</dcterms:modified>
</cp:coreProperties>
</file>